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1" r:id="rId4"/>
  </p:sldMasterIdLst>
  <p:notesMasterIdLst>
    <p:notesMasterId r:id="rId20"/>
  </p:notesMasterIdLst>
  <p:sldIdLst>
    <p:sldId id="257" r:id="rId5"/>
    <p:sldId id="274" r:id="rId6"/>
    <p:sldId id="275" r:id="rId7"/>
    <p:sldId id="276" r:id="rId8"/>
    <p:sldId id="278" r:id="rId9"/>
    <p:sldId id="279" r:id="rId10"/>
    <p:sldId id="280" r:id="rId11"/>
    <p:sldId id="281" r:id="rId12"/>
    <p:sldId id="282" r:id="rId13"/>
    <p:sldId id="283" r:id="rId14"/>
    <p:sldId id="284" r:id="rId15"/>
    <p:sldId id="285" r:id="rId16"/>
    <p:sldId id="289" r:id="rId17"/>
    <p:sldId id="287" r:id="rId18"/>
    <p:sldId id="277" r:id="rId19"/>
  </p:sldIdLst>
  <p:sldSz cx="9144000" cy="6858000" type="screen4x3"/>
  <p:notesSz cx="6797675" cy="99266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206" y="7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1F9C70-016E-447C-9410-D690E0003EBF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154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545D88E-87CF-4658-8AB7-D388FB850F3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969537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9155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CA" altLang="en-US" smtClean="0"/>
          </a:p>
        </p:txBody>
      </p:sp>
      <p:sp>
        <p:nvSpPr>
          <p:cNvPr id="47107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2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CA" altLang="en-US" smtClean="0"/>
          </a:p>
        </p:txBody>
      </p:sp>
      <p:sp>
        <p:nvSpPr>
          <p:cNvPr id="48131" name="Rectangle 3"/>
          <p:cNvSpPr>
            <a:spLocks noGrp="1" noRot="1" noChangeAspect="1" noChangeArrowheads="1" noTextEdit="1"/>
          </p:cNvSpPr>
          <p:nvPr>
            <p:ph type="sldImg"/>
          </p:nvPr>
        </p:nvSpPr>
        <p:spPr>
          <a:ln cap="flat"/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0179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51203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Slide Image Placeholder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49155" name="Notes Placeholder 2"/>
          <p:cNvSpPr>
            <a:spLocks noGrp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endParaRPr lang="en-US" alt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2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5" name="Group 3"/>
            <p:cNvGrpSpPr>
              <a:grpSpLocks/>
            </p:cNvGrpSpPr>
            <p:nvPr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8" name="Freeform 4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9" name="Freeform 5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0" name="Freeform 6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1" name="Freeform 7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12" name="Freeform 8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</p:grpSp>
        <p:sp>
          <p:nvSpPr>
            <p:cNvPr id="6" name="Freeform 9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7" name="Freeform 10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endParaRPr>
            </a:p>
          </p:txBody>
        </p:sp>
      </p:grpSp>
      <p:sp>
        <p:nvSpPr>
          <p:cNvPr id="355339" name="Rectangle 11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260350"/>
            <a:ext cx="7772400" cy="1920875"/>
          </a:xfrm>
        </p:spPr>
        <p:txBody>
          <a:bodyPr/>
          <a:lstStyle>
            <a:lvl1pPr>
              <a:defRPr sz="6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55340" name="Rectangle 12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1331913" y="2636838"/>
            <a:ext cx="6400800" cy="1752600"/>
          </a:xfrm>
        </p:spPr>
        <p:txBody>
          <a:bodyPr/>
          <a:lstStyle>
            <a:lvl1pPr marL="0" indent="0" algn="ctr">
              <a:buFont typeface="Wingdings" pitchFamily="2" charset="2"/>
              <a:buNone/>
              <a:defRPr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sp>
        <p:nvSpPr>
          <p:cNvPr id="13" name="Rectangle 13"/>
          <p:cNvSpPr>
            <a:spLocks noGrp="1" noChangeArrowheads="1"/>
          </p:cNvSpPr>
          <p:nvPr>
            <p:ph type="dt" sz="quarter" idx="10"/>
          </p:nvPr>
        </p:nvSpPr>
        <p:spPr>
          <a:xfrm>
            <a:off x="457200" y="624840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14" name="Rectangle 14"/>
          <p:cNvSpPr>
            <a:spLocks noGrp="1" noChangeArrowheads="1"/>
          </p:cNvSpPr>
          <p:nvPr>
            <p:ph type="ftr" sz="quarter" idx="11"/>
          </p:nvPr>
        </p:nvSpPr>
        <p:spPr>
          <a:xfrm>
            <a:off x="3124200" y="625157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5" name="Rectangle 15"/>
          <p:cNvSpPr>
            <a:spLocks noGrp="1" noChangeArrowheads="1"/>
          </p:cNvSpPr>
          <p:nvPr>
            <p:ph type="sldNum" sz="quarter" idx="12"/>
          </p:nvPr>
        </p:nvSpPr>
        <p:spPr>
          <a:xfrm>
            <a:off x="6553200" y="6254750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4383428"/>
      </p:ext>
    </p:extLst>
  </p:cSld>
  <p:clrMapOvr>
    <a:masterClrMapping/>
  </p:clrMapOvr>
  <p:transition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310064"/>
      </p:ext>
    </p:extLst>
  </p:cSld>
  <p:clrMapOvr>
    <a:masterClrMapping/>
  </p:clrMapOvr>
  <p:transition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916371"/>
      </p:ext>
    </p:extLst>
  </p:cSld>
  <p:clrMapOvr>
    <a:masterClrMapping/>
  </p:clrMapOvr>
  <p:transition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 and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sz="quarter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457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57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696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27285378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, Content,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4648200" y="1600200"/>
            <a:ext cx="4038600" cy="21859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Content Placeholder 4"/>
          <p:cNvSpPr>
            <a:spLocks noGrp="1"/>
          </p:cNvSpPr>
          <p:nvPr>
            <p:ph sz="quarter" idx="3"/>
          </p:nvPr>
        </p:nvSpPr>
        <p:spPr>
          <a:xfrm>
            <a:off x="4648200" y="3938588"/>
            <a:ext cx="4038600" cy="218757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B4243BD-E88D-4CCC-BF1D-2916DE0B836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  <p:sp>
        <p:nvSpPr>
          <p:cNvPr id="8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smtClean="0"/>
              <a:t>Wassenaar Arrangement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491861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5571998"/>
      </p:ext>
    </p:extLst>
  </p:cSld>
  <p:clrMapOvr>
    <a:masterClrMapping/>
  </p:clrMapOvr>
  <p:transition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5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6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6636475"/>
      </p:ext>
    </p:extLst>
  </p:cSld>
  <p:clrMapOvr>
    <a:masterClrMapping/>
  </p:clrMapOvr>
  <p:transition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0852305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8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9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604717"/>
      </p:ext>
    </p:extLst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5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6457405"/>
      </p:ext>
    </p:extLst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3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4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6980195"/>
      </p:ext>
    </p:extLst>
  </p:cSld>
  <p:clrMapOvr>
    <a:masterClrMapping/>
  </p:clrMapOvr>
  <p:transition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99852671"/>
      </p:ext>
    </p:extLst>
  </p:cSld>
  <p:clrMapOvr>
    <a:masterClrMapping/>
  </p:clrMapOvr>
  <p:transition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Drag picture to placeholder or click icon to add</a:t>
            </a:r>
            <a:endParaRPr lang="en-GB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2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6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14"/>
          <p:cNvSpPr>
            <a:spLocks noGrp="1" noChangeArrowheads="1"/>
          </p:cNvSpPr>
          <p:nvPr>
            <p:ph type="ftr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2700566"/>
      </p:ext>
    </p:extLst>
  </p:cSld>
  <p:clrMapOvr>
    <a:masterClrMapping/>
  </p:clrMapOvr>
  <p:transition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4306" name="Rectangle 2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51575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l">
              <a:defRPr sz="1200" b="0">
                <a:effectLst/>
                <a:latin typeface="Arial" pitchFamily="34" charset="0"/>
              </a:defRPr>
            </a:lvl1pPr>
          </a:lstStyle>
          <a:p>
            <a:fld id="{3E44CFE3-EBE3-4E43-B415-6EC68288487C}" type="datetimeFigureOut">
              <a:rPr lang="en-US" smtClean="0"/>
              <a:t>1/29/2019</a:t>
            </a:fld>
            <a:endParaRPr lang="en-US"/>
          </a:p>
        </p:txBody>
      </p:sp>
      <p:sp>
        <p:nvSpPr>
          <p:cNvPr id="354307" name="Rectangle 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latin typeface="Arial" charset="0"/>
              </a:defRPr>
            </a:lvl1pPr>
          </a:lstStyle>
          <a:p>
            <a:fld id="{36EDD5F7-2E94-437B-B04B-AE5D6C31C7B8}" type="slidenum">
              <a:rPr lang="en-US" smtClean="0"/>
              <a:t>‹#›</a:t>
            </a:fld>
            <a:endParaRPr lang="en-US"/>
          </a:p>
        </p:txBody>
      </p:sp>
      <p:grpSp>
        <p:nvGrpSpPr>
          <p:cNvPr id="2052" name="Group 4"/>
          <p:cNvGrpSpPr>
            <a:grpSpLocks/>
          </p:cNvGrpSpPr>
          <p:nvPr/>
        </p:nvGrpSpPr>
        <p:grpSpPr bwMode="auto">
          <a:xfrm>
            <a:off x="0" y="0"/>
            <a:ext cx="9140825" cy="6850063"/>
            <a:chOff x="0" y="0"/>
            <a:chExt cx="5758" cy="4315"/>
          </a:xfrm>
        </p:grpSpPr>
        <p:grpSp>
          <p:nvGrpSpPr>
            <p:cNvPr id="2056" name="Group 5"/>
            <p:cNvGrpSpPr>
              <a:grpSpLocks/>
            </p:cNvGrpSpPr>
            <p:nvPr/>
          </p:nvGrpSpPr>
          <p:grpSpPr bwMode="auto">
            <a:xfrm>
              <a:off x="1728" y="2230"/>
              <a:ext cx="4027" cy="2085"/>
              <a:chOff x="1728" y="2230"/>
              <a:chExt cx="4027" cy="2085"/>
            </a:xfrm>
          </p:grpSpPr>
          <p:sp>
            <p:nvSpPr>
              <p:cNvPr id="354310" name="Freeform 6"/>
              <p:cNvSpPr>
                <a:spLocks/>
              </p:cNvSpPr>
              <p:nvPr/>
            </p:nvSpPr>
            <p:spPr bwMode="hidden">
              <a:xfrm>
                <a:off x="1728" y="2644"/>
                <a:ext cx="2882" cy="1671"/>
              </a:xfrm>
              <a:custGeom>
                <a:avLst/>
                <a:gdLst>
                  <a:gd name="T0" fmla="*/ 2740 w 2882"/>
                  <a:gd name="T1" fmla="*/ 528 h 1671"/>
                  <a:gd name="T2" fmla="*/ 2632 w 2882"/>
                  <a:gd name="T3" fmla="*/ 484 h 1671"/>
                  <a:gd name="T4" fmla="*/ 2480 w 2882"/>
                  <a:gd name="T5" fmla="*/ 424 h 1671"/>
                  <a:gd name="T6" fmla="*/ 2203 w 2882"/>
                  <a:gd name="T7" fmla="*/ 343 h 1671"/>
                  <a:gd name="T8" fmla="*/ 1970 w 2882"/>
                  <a:gd name="T9" fmla="*/ 277 h 1671"/>
                  <a:gd name="T10" fmla="*/ 1807 w 2882"/>
                  <a:gd name="T11" fmla="*/ 212 h 1671"/>
                  <a:gd name="T12" fmla="*/ 1693 w 2882"/>
                  <a:gd name="T13" fmla="*/ 152 h 1671"/>
                  <a:gd name="T14" fmla="*/ 1628 w 2882"/>
                  <a:gd name="T15" fmla="*/ 103 h 1671"/>
                  <a:gd name="T16" fmla="*/ 1590 w 2882"/>
                  <a:gd name="T17" fmla="*/ 60 h 1671"/>
                  <a:gd name="T18" fmla="*/ 1579 w 2882"/>
                  <a:gd name="T19" fmla="*/ 27 h 1671"/>
                  <a:gd name="T20" fmla="*/ 1585 w 2882"/>
                  <a:gd name="T21" fmla="*/ 0 h 1671"/>
                  <a:gd name="T22" fmla="*/ 1557 w 2882"/>
                  <a:gd name="T23" fmla="*/ 49 h 1671"/>
                  <a:gd name="T24" fmla="*/ 1568 w 2882"/>
                  <a:gd name="T25" fmla="*/ 98 h 1671"/>
                  <a:gd name="T26" fmla="*/ 1617 w 2882"/>
                  <a:gd name="T27" fmla="*/ 141 h 1671"/>
                  <a:gd name="T28" fmla="*/ 1688 w 2882"/>
                  <a:gd name="T29" fmla="*/ 185 h 1671"/>
                  <a:gd name="T30" fmla="*/ 1791 w 2882"/>
                  <a:gd name="T31" fmla="*/ 228 h 1671"/>
                  <a:gd name="T32" fmla="*/ 2040 w 2882"/>
                  <a:gd name="T33" fmla="*/ 310 h 1671"/>
                  <a:gd name="T34" fmla="*/ 2285 w 2882"/>
                  <a:gd name="T35" fmla="*/ 381 h 1671"/>
                  <a:gd name="T36" fmla="*/ 2464 w 2882"/>
                  <a:gd name="T37" fmla="*/ 435 h 1671"/>
                  <a:gd name="T38" fmla="*/ 2605 w 2882"/>
                  <a:gd name="T39" fmla="*/ 484 h 1671"/>
                  <a:gd name="T40" fmla="*/ 2708 w 2882"/>
                  <a:gd name="T41" fmla="*/ 528 h 1671"/>
                  <a:gd name="T42" fmla="*/ 2768 w 2882"/>
                  <a:gd name="T43" fmla="*/ 560 h 1671"/>
                  <a:gd name="T44" fmla="*/ 2795 w 2882"/>
                  <a:gd name="T45" fmla="*/ 593 h 1671"/>
                  <a:gd name="T46" fmla="*/ 2795 w 2882"/>
                  <a:gd name="T47" fmla="*/ 642 h 1671"/>
                  <a:gd name="T48" fmla="*/ 2762 w 2882"/>
                  <a:gd name="T49" fmla="*/ 691 h 1671"/>
                  <a:gd name="T50" fmla="*/ 2692 w 2882"/>
                  <a:gd name="T51" fmla="*/ 735 h 1671"/>
                  <a:gd name="T52" fmla="*/ 2589 w 2882"/>
                  <a:gd name="T53" fmla="*/ 778 h 1671"/>
                  <a:gd name="T54" fmla="*/ 2458 w 2882"/>
                  <a:gd name="T55" fmla="*/ 822 h 1671"/>
                  <a:gd name="T56" fmla="*/ 2301 w 2882"/>
                  <a:gd name="T57" fmla="*/ 865 h 1671"/>
                  <a:gd name="T58" fmla="*/ 2030 w 2882"/>
                  <a:gd name="T59" fmla="*/ 930 h 1671"/>
                  <a:gd name="T60" fmla="*/ 1606 w 2882"/>
                  <a:gd name="T61" fmla="*/ 1034 h 1671"/>
                  <a:gd name="T62" fmla="*/ 1145 w 2882"/>
                  <a:gd name="T63" fmla="*/ 1164 h 1671"/>
                  <a:gd name="T64" fmla="*/ 673 w 2882"/>
                  <a:gd name="T65" fmla="*/ 1328 h 1671"/>
                  <a:gd name="T66" fmla="*/ 217 w 2882"/>
                  <a:gd name="T67" fmla="*/ 1545 h 1671"/>
                  <a:gd name="T68" fmla="*/ 353 w 2882"/>
                  <a:gd name="T69" fmla="*/ 1671 h 1671"/>
                  <a:gd name="T70" fmla="*/ 754 w 2882"/>
                  <a:gd name="T71" fmla="*/ 1469 h 1671"/>
                  <a:gd name="T72" fmla="*/ 1145 w 2882"/>
                  <a:gd name="T73" fmla="*/ 1311 h 1671"/>
                  <a:gd name="T74" fmla="*/ 1519 w 2882"/>
                  <a:gd name="T75" fmla="*/ 1186 h 1671"/>
                  <a:gd name="T76" fmla="*/ 1861 w 2882"/>
                  <a:gd name="T77" fmla="*/ 1083 h 1671"/>
                  <a:gd name="T78" fmla="*/ 2165 w 2882"/>
                  <a:gd name="T79" fmla="*/ 1007 h 1671"/>
                  <a:gd name="T80" fmla="*/ 2426 w 2882"/>
                  <a:gd name="T81" fmla="*/ 947 h 1671"/>
                  <a:gd name="T82" fmla="*/ 2626 w 2882"/>
                  <a:gd name="T83" fmla="*/ 892 h 1671"/>
                  <a:gd name="T84" fmla="*/ 2762 w 2882"/>
                  <a:gd name="T85" fmla="*/ 838 h 1671"/>
                  <a:gd name="T86" fmla="*/ 2827 w 2882"/>
                  <a:gd name="T87" fmla="*/ 794 h 1671"/>
                  <a:gd name="T88" fmla="*/ 2865 w 2882"/>
                  <a:gd name="T89" fmla="*/ 745 h 1671"/>
                  <a:gd name="T90" fmla="*/ 2882 w 2882"/>
                  <a:gd name="T91" fmla="*/ 702 h 1671"/>
                  <a:gd name="T92" fmla="*/ 2854 w 2882"/>
                  <a:gd name="T93" fmla="*/ 620 h 1671"/>
                  <a:gd name="T94" fmla="*/ 2800 w 2882"/>
                  <a:gd name="T95" fmla="*/ 560 h 1671"/>
                  <a:gd name="T96" fmla="*/ 2773 w 2882"/>
                  <a:gd name="T97" fmla="*/ 544 h 167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</a:cxnLst>
                <a:rect l="0" t="0" r="r" b="b"/>
                <a:pathLst>
                  <a:path w="2882" h="1671">
                    <a:moveTo>
                      <a:pt x="2773" y="544"/>
                    </a:moveTo>
                    <a:lnTo>
                      <a:pt x="2740" y="528"/>
                    </a:lnTo>
                    <a:lnTo>
                      <a:pt x="2692" y="506"/>
                    </a:lnTo>
                    <a:lnTo>
                      <a:pt x="2632" y="484"/>
                    </a:lnTo>
                    <a:lnTo>
                      <a:pt x="2561" y="457"/>
                    </a:lnTo>
                    <a:lnTo>
                      <a:pt x="2480" y="424"/>
                    </a:lnTo>
                    <a:lnTo>
                      <a:pt x="2388" y="397"/>
                    </a:lnTo>
                    <a:lnTo>
                      <a:pt x="2203" y="343"/>
                    </a:lnTo>
                    <a:lnTo>
                      <a:pt x="2078" y="310"/>
                    </a:lnTo>
                    <a:lnTo>
                      <a:pt x="1970" y="277"/>
                    </a:lnTo>
                    <a:lnTo>
                      <a:pt x="1878" y="245"/>
                    </a:lnTo>
                    <a:lnTo>
                      <a:pt x="1807" y="212"/>
                    </a:lnTo>
                    <a:lnTo>
                      <a:pt x="1742" y="179"/>
                    </a:lnTo>
                    <a:lnTo>
                      <a:pt x="1693" y="152"/>
                    </a:lnTo>
                    <a:lnTo>
                      <a:pt x="1655" y="125"/>
                    </a:lnTo>
                    <a:lnTo>
                      <a:pt x="1628" y="103"/>
                    </a:lnTo>
                    <a:lnTo>
                      <a:pt x="1606" y="81"/>
                    </a:lnTo>
                    <a:lnTo>
                      <a:pt x="1590" y="60"/>
                    </a:lnTo>
                    <a:lnTo>
                      <a:pt x="1585" y="43"/>
                    </a:lnTo>
                    <a:lnTo>
                      <a:pt x="1579" y="27"/>
                    </a:lnTo>
                    <a:lnTo>
                      <a:pt x="1585" y="5"/>
                    </a:lnTo>
                    <a:lnTo>
                      <a:pt x="1585" y="0"/>
                    </a:lnTo>
                    <a:lnTo>
                      <a:pt x="1568" y="27"/>
                    </a:lnTo>
                    <a:lnTo>
                      <a:pt x="1557" y="49"/>
                    </a:lnTo>
                    <a:lnTo>
                      <a:pt x="1557" y="76"/>
                    </a:lnTo>
                    <a:lnTo>
                      <a:pt x="1568" y="98"/>
                    </a:lnTo>
                    <a:lnTo>
                      <a:pt x="1590" y="120"/>
                    </a:lnTo>
                    <a:lnTo>
                      <a:pt x="1617" y="141"/>
                    </a:lnTo>
                    <a:lnTo>
                      <a:pt x="1650" y="163"/>
                    </a:lnTo>
                    <a:lnTo>
                      <a:pt x="1688" y="185"/>
                    </a:lnTo>
                    <a:lnTo>
                      <a:pt x="1737" y="207"/>
                    </a:lnTo>
                    <a:lnTo>
                      <a:pt x="1791" y="228"/>
                    </a:lnTo>
                    <a:lnTo>
                      <a:pt x="1905" y="267"/>
                    </a:lnTo>
                    <a:lnTo>
                      <a:pt x="2040" y="310"/>
                    </a:lnTo>
                    <a:lnTo>
                      <a:pt x="2182" y="348"/>
                    </a:lnTo>
                    <a:lnTo>
                      <a:pt x="2285" y="381"/>
                    </a:lnTo>
                    <a:lnTo>
                      <a:pt x="2382" y="408"/>
                    </a:lnTo>
                    <a:lnTo>
                      <a:pt x="2464" y="435"/>
                    </a:lnTo>
                    <a:lnTo>
                      <a:pt x="2540" y="462"/>
                    </a:lnTo>
                    <a:lnTo>
                      <a:pt x="2605" y="484"/>
                    </a:lnTo>
                    <a:lnTo>
                      <a:pt x="2659" y="506"/>
                    </a:lnTo>
                    <a:lnTo>
                      <a:pt x="2708" y="528"/>
                    </a:lnTo>
                    <a:lnTo>
                      <a:pt x="2740" y="544"/>
                    </a:lnTo>
                    <a:lnTo>
                      <a:pt x="2768" y="560"/>
                    </a:lnTo>
                    <a:lnTo>
                      <a:pt x="2784" y="577"/>
                    </a:lnTo>
                    <a:lnTo>
                      <a:pt x="2795" y="593"/>
                    </a:lnTo>
                    <a:lnTo>
                      <a:pt x="2800" y="615"/>
                    </a:lnTo>
                    <a:lnTo>
                      <a:pt x="2795" y="642"/>
                    </a:lnTo>
                    <a:lnTo>
                      <a:pt x="2784" y="664"/>
                    </a:lnTo>
                    <a:lnTo>
                      <a:pt x="2762" y="691"/>
                    </a:lnTo>
                    <a:lnTo>
                      <a:pt x="2730" y="713"/>
                    </a:lnTo>
                    <a:lnTo>
                      <a:pt x="2692" y="735"/>
                    </a:lnTo>
                    <a:lnTo>
                      <a:pt x="2643" y="756"/>
                    </a:lnTo>
                    <a:lnTo>
                      <a:pt x="2589" y="778"/>
                    </a:lnTo>
                    <a:lnTo>
                      <a:pt x="2529" y="800"/>
                    </a:lnTo>
                    <a:lnTo>
                      <a:pt x="2458" y="822"/>
                    </a:lnTo>
                    <a:lnTo>
                      <a:pt x="2382" y="843"/>
                    </a:lnTo>
                    <a:lnTo>
                      <a:pt x="2301" y="865"/>
                    </a:lnTo>
                    <a:lnTo>
                      <a:pt x="2214" y="887"/>
                    </a:lnTo>
                    <a:lnTo>
                      <a:pt x="2030" y="930"/>
                    </a:lnTo>
                    <a:lnTo>
                      <a:pt x="1823" y="979"/>
                    </a:lnTo>
                    <a:lnTo>
                      <a:pt x="1606" y="1034"/>
                    </a:lnTo>
                    <a:lnTo>
                      <a:pt x="1378" y="1094"/>
                    </a:lnTo>
                    <a:lnTo>
                      <a:pt x="1145" y="1164"/>
                    </a:lnTo>
                    <a:lnTo>
                      <a:pt x="912" y="1241"/>
                    </a:lnTo>
                    <a:lnTo>
                      <a:pt x="673" y="1328"/>
                    </a:lnTo>
                    <a:lnTo>
                      <a:pt x="440" y="1431"/>
                    </a:lnTo>
                    <a:lnTo>
                      <a:pt x="217" y="1545"/>
                    </a:lnTo>
                    <a:lnTo>
                      <a:pt x="0" y="1671"/>
                    </a:lnTo>
                    <a:lnTo>
                      <a:pt x="353" y="1671"/>
                    </a:lnTo>
                    <a:lnTo>
                      <a:pt x="554" y="1567"/>
                    </a:lnTo>
                    <a:lnTo>
                      <a:pt x="754" y="1469"/>
                    </a:lnTo>
                    <a:lnTo>
                      <a:pt x="955" y="1388"/>
                    </a:lnTo>
                    <a:lnTo>
                      <a:pt x="1145" y="1311"/>
                    </a:lnTo>
                    <a:lnTo>
                      <a:pt x="1335" y="1241"/>
                    </a:lnTo>
                    <a:lnTo>
                      <a:pt x="1519" y="1186"/>
                    </a:lnTo>
                    <a:lnTo>
                      <a:pt x="1693" y="1132"/>
                    </a:lnTo>
                    <a:lnTo>
                      <a:pt x="1861" y="1083"/>
                    </a:lnTo>
                    <a:lnTo>
                      <a:pt x="2019" y="1045"/>
                    </a:lnTo>
                    <a:lnTo>
                      <a:pt x="2165" y="1007"/>
                    </a:lnTo>
                    <a:lnTo>
                      <a:pt x="2301" y="974"/>
                    </a:lnTo>
                    <a:lnTo>
                      <a:pt x="2426" y="947"/>
                    </a:lnTo>
                    <a:lnTo>
                      <a:pt x="2534" y="914"/>
                    </a:lnTo>
                    <a:lnTo>
                      <a:pt x="2626" y="892"/>
                    </a:lnTo>
                    <a:lnTo>
                      <a:pt x="2702" y="865"/>
                    </a:lnTo>
                    <a:lnTo>
                      <a:pt x="2762" y="838"/>
                    </a:lnTo>
                    <a:lnTo>
                      <a:pt x="2800" y="816"/>
                    </a:lnTo>
                    <a:lnTo>
                      <a:pt x="2827" y="794"/>
                    </a:lnTo>
                    <a:lnTo>
                      <a:pt x="2849" y="767"/>
                    </a:lnTo>
                    <a:lnTo>
                      <a:pt x="2865" y="745"/>
                    </a:lnTo>
                    <a:lnTo>
                      <a:pt x="2876" y="724"/>
                    </a:lnTo>
                    <a:lnTo>
                      <a:pt x="2882" y="702"/>
                    </a:lnTo>
                    <a:lnTo>
                      <a:pt x="2876" y="658"/>
                    </a:lnTo>
                    <a:lnTo>
                      <a:pt x="2854" y="620"/>
                    </a:lnTo>
                    <a:lnTo>
                      <a:pt x="2833" y="588"/>
                    </a:lnTo>
                    <a:lnTo>
                      <a:pt x="2800" y="560"/>
                    </a:lnTo>
                    <a:lnTo>
                      <a:pt x="2773" y="544"/>
                    </a:lnTo>
                    <a:lnTo>
                      <a:pt x="2773" y="544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354311" name="Freeform 7"/>
              <p:cNvSpPr>
                <a:spLocks/>
              </p:cNvSpPr>
              <p:nvPr/>
            </p:nvSpPr>
            <p:spPr bwMode="hidden">
              <a:xfrm>
                <a:off x="4170" y="2671"/>
                <a:ext cx="1259" cy="811"/>
              </a:xfrm>
              <a:custGeom>
                <a:avLst/>
                <a:gdLst>
                  <a:gd name="T0" fmla="*/ 1259 w 1259"/>
                  <a:gd name="T1" fmla="*/ 615 h 811"/>
                  <a:gd name="T2" fmla="*/ 1248 w 1259"/>
                  <a:gd name="T3" fmla="*/ 588 h 811"/>
                  <a:gd name="T4" fmla="*/ 1237 w 1259"/>
                  <a:gd name="T5" fmla="*/ 566 h 811"/>
                  <a:gd name="T6" fmla="*/ 1216 w 1259"/>
                  <a:gd name="T7" fmla="*/ 539 h 811"/>
                  <a:gd name="T8" fmla="*/ 1188 w 1259"/>
                  <a:gd name="T9" fmla="*/ 517 h 811"/>
                  <a:gd name="T10" fmla="*/ 1123 w 1259"/>
                  <a:gd name="T11" fmla="*/ 479 h 811"/>
                  <a:gd name="T12" fmla="*/ 1042 w 1259"/>
                  <a:gd name="T13" fmla="*/ 441 h 811"/>
                  <a:gd name="T14" fmla="*/ 944 w 1259"/>
                  <a:gd name="T15" fmla="*/ 408 h 811"/>
                  <a:gd name="T16" fmla="*/ 841 w 1259"/>
                  <a:gd name="T17" fmla="*/ 381 h 811"/>
                  <a:gd name="T18" fmla="*/ 727 w 1259"/>
                  <a:gd name="T19" fmla="*/ 348 h 811"/>
                  <a:gd name="T20" fmla="*/ 613 w 1259"/>
                  <a:gd name="T21" fmla="*/ 321 h 811"/>
                  <a:gd name="T22" fmla="*/ 499 w 1259"/>
                  <a:gd name="T23" fmla="*/ 294 h 811"/>
                  <a:gd name="T24" fmla="*/ 391 w 1259"/>
                  <a:gd name="T25" fmla="*/ 261 h 811"/>
                  <a:gd name="T26" fmla="*/ 288 w 1259"/>
                  <a:gd name="T27" fmla="*/ 229 h 811"/>
                  <a:gd name="T28" fmla="*/ 195 w 1259"/>
                  <a:gd name="T29" fmla="*/ 196 h 811"/>
                  <a:gd name="T30" fmla="*/ 119 w 1259"/>
                  <a:gd name="T31" fmla="*/ 152 h 811"/>
                  <a:gd name="T32" fmla="*/ 54 w 1259"/>
                  <a:gd name="T33" fmla="*/ 109 h 811"/>
                  <a:gd name="T34" fmla="*/ 33 w 1259"/>
                  <a:gd name="T35" fmla="*/ 87 h 811"/>
                  <a:gd name="T36" fmla="*/ 16 w 1259"/>
                  <a:gd name="T37" fmla="*/ 60 h 811"/>
                  <a:gd name="T38" fmla="*/ 5 w 1259"/>
                  <a:gd name="T39" fmla="*/ 33 h 811"/>
                  <a:gd name="T40" fmla="*/ 0 w 1259"/>
                  <a:gd name="T41" fmla="*/ 0 h 811"/>
                  <a:gd name="T42" fmla="*/ 0 w 1259"/>
                  <a:gd name="T43" fmla="*/ 6 h 811"/>
                  <a:gd name="T44" fmla="*/ 0 w 1259"/>
                  <a:gd name="T45" fmla="*/ 11 h 811"/>
                  <a:gd name="T46" fmla="*/ 0 w 1259"/>
                  <a:gd name="T47" fmla="*/ 38 h 811"/>
                  <a:gd name="T48" fmla="*/ 5 w 1259"/>
                  <a:gd name="T49" fmla="*/ 60 h 811"/>
                  <a:gd name="T50" fmla="*/ 16 w 1259"/>
                  <a:gd name="T51" fmla="*/ 87 h 811"/>
                  <a:gd name="T52" fmla="*/ 33 w 1259"/>
                  <a:gd name="T53" fmla="*/ 114 h 811"/>
                  <a:gd name="T54" fmla="*/ 54 w 1259"/>
                  <a:gd name="T55" fmla="*/ 142 h 811"/>
                  <a:gd name="T56" fmla="*/ 87 w 1259"/>
                  <a:gd name="T57" fmla="*/ 174 h 811"/>
                  <a:gd name="T58" fmla="*/ 125 w 1259"/>
                  <a:gd name="T59" fmla="*/ 207 h 811"/>
                  <a:gd name="T60" fmla="*/ 179 w 1259"/>
                  <a:gd name="T61" fmla="*/ 240 h 811"/>
                  <a:gd name="T62" fmla="*/ 244 w 1259"/>
                  <a:gd name="T63" fmla="*/ 278 h 811"/>
                  <a:gd name="T64" fmla="*/ 326 w 1259"/>
                  <a:gd name="T65" fmla="*/ 310 h 811"/>
                  <a:gd name="T66" fmla="*/ 418 w 1259"/>
                  <a:gd name="T67" fmla="*/ 348 h 811"/>
                  <a:gd name="T68" fmla="*/ 526 w 1259"/>
                  <a:gd name="T69" fmla="*/ 381 h 811"/>
                  <a:gd name="T70" fmla="*/ 657 w 1259"/>
                  <a:gd name="T71" fmla="*/ 414 h 811"/>
                  <a:gd name="T72" fmla="*/ 749 w 1259"/>
                  <a:gd name="T73" fmla="*/ 435 h 811"/>
                  <a:gd name="T74" fmla="*/ 830 w 1259"/>
                  <a:gd name="T75" fmla="*/ 463 h 811"/>
                  <a:gd name="T76" fmla="*/ 901 w 1259"/>
                  <a:gd name="T77" fmla="*/ 490 h 811"/>
                  <a:gd name="T78" fmla="*/ 966 w 1259"/>
                  <a:gd name="T79" fmla="*/ 512 h 811"/>
                  <a:gd name="T80" fmla="*/ 1015 w 1259"/>
                  <a:gd name="T81" fmla="*/ 539 h 811"/>
                  <a:gd name="T82" fmla="*/ 1053 w 1259"/>
                  <a:gd name="T83" fmla="*/ 566 h 811"/>
                  <a:gd name="T84" fmla="*/ 1080 w 1259"/>
                  <a:gd name="T85" fmla="*/ 593 h 811"/>
                  <a:gd name="T86" fmla="*/ 1102 w 1259"/>
                  <a:gd name="T87" fmla="*/ 620 h 811"/>
                  <a:gd name="T88" fmla="*/ 1112 w 1259"/>
                  <a:gd name="T89" fmla="*/ 648 h 811"/>
                  <a:gd name="T90" fmla="*/ 1118 w 1259"/>
                  <a:gd name="T91" fmla="*/ 675 h 811"/>
                  <a:gd name="T92" fmla="*/ 1112 w 1259"/>
                  <a:gd name="T93" fmla="*/ 697 h 811"/>
                  <a:gd name="T94" fmla="*/ 1096 w 1259"/>
                  <a:gd name="T95" fmla="*/ 724 h 811"/>
                  <a:gd name="T96" fmla="*/ 1080 w 1259"/>
                  <a:gd name="T97" fmla="*/ 746 h 811"/>
                  <a:gd name="T98" fmla="*/ 1053 w 1259"/>
                  <a:gd name="T99" fmla="*/ 767 h 811"/>
                  <a:gd name="T100" fmla="*/ 1015 w 1259"/>
                  <a:gd name="T101" fmla="*/ 789 h 811"/>
                  <a:gd name="T102" fmla="*/ 977 w 1259"/>
                  <a:gd name="T103" fmla="*/ 811 h 811"/>
                  <a:gd name="T104" fmla="*/ 1047 w 1259"/>
                  <a:gd name="T105" fmla="*/ 789 h 811"/>
                  <a:gd name="T106" fmla="*/ 1107 w 1259"/>
                  <a:gd name="T107" fmla="*/ 767 h 811"/>
                  <a:gd name="T108" fmla="*/ 1156 w 1259"/>
                  <a:gd name="T109" fmla="*/ 746 h 811"/>
                  <a:gd name="T110" fmla="*/ 1199 w 1259"/>
                  <a:gd name="T111" fmla="*/ 724 h 811"/>
                  <a:gd name="T112" fmla="*/ 1226 w 1259"/>
                  <a:gd name="T113" fmla="*/ 702 h 811"/>
                  <a:gd name="T114" fmla="*/ 1248 w 1259"/>
                  <a:gd name="T115" fmla="*/ 675 h 811"/>
                  <a:gd name="T116" fmla="*/ 1259 w 1259"/>
                  <a:gd name="T117" fmla="*/ 648 h 811"/>
                  <a:gd name="T118" fmla="*/ 1259 w 1259"/>
                  <a:gd name="T119" fmla="*/ 615 h 811"/>
                  <a:gd name="T120" fmla="*/ 1259 w 1259"/>
                  <a:gd name="T121" fmla="*/ 615 h 811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  <a:cxn ang="0">
                    <a:pos x="T114" y="T115"/>
                  </a:cxn>
                  <a:cxn ang="0">
                    <a:pos x="T116" y="T117"/>
                  </a:cxn>
                  <a:cxn ang="0">
                    <a:pos x="T118" y="T119"/>
                  </a:cxn>
                  <a:cxn ang="0">
                    <a:pos x="T120" y="T121"/>
                  </a:cxn>
                </a:cxnLst>
                <a:rect l="0" t="0" r="r" b="b"/>
                <a:pathLst>
                  <a:path w="1259" h="811">
                    <a:moveTo>
                      <a:pt x="1259" y="615"/>
                    </a:moveTo>
                    <a:lnTo>
                      <a:pt x="1248" y="588"/>
                    </a:lnTo>
                    <a:lnTo>
                      <a:pt x="1237" y="566"/>
                    </a:lnTo>
                    <a:lnTo>
                      <a:pt x="1216" y="539"/>
                    </a:lnTo>
                    <a:lnTo>
                      <a:pt x="1188" y="517"/>
                    </a:lnTo>
                    <a:lnTo>
                      <a:pt x="1123" y="479"/>
                    </a:lnTo>
                    <a:lnTo>
                      <a:pt x="1042" y="441"/>
                    </a:lnTo>
                    <a:lnTo>
                      <a:pt x="944" y="408"/>
                    </a:lnTo>
                    <a:lnTo>
                      <a:pt x="841" y="381"/>
                    </a:lnTo>
                    <a:lnTo>
                      <a:pt x="727" y="348"/>
                    </a:lnTo>
                    <a:lnTo>
                      <a:pt x="613" y="321"/>
                    </a:lnTo>
                    <a:lnTo>
                      <a:pt x="499" y="294"/>
                    </a:lnTo>
                    <a:lnTo>
                      <a:pt x="391" y="261"/>
                    </a:lnTo>
                    <a:lnTo>
                      <a:pt x="288" y="229"/>
                    </a:lnTo>
                    <a:lnTo>
                      <a:pt x="195" y="196"/>
                    </a:lnTo>
                    <a:lnTo>
                      <a:pt x="119" y="152"/>
                    </a:lnTo>
                    <a:lnTo>
                      <a:pt x="54" y="109"/>
                    </a:lnTo>
                    <a:lnTo>
                      <a:pt x="33" y="87"/>
                    </a:lnTo>
                    <a:lnTo>
                      <a:pt x="16" y="60"/>
                    </a:lnTo>
                    <a:lnTo>
                      <a:pt x="5" y="33"/>
                    </a:lnTo>
                    <a:lnTo>
                      <a:pt x="0" y="0"/>
                    </a:lnTo>
                    <a:lnTo>
                      <a:pt x="0" y="6"/>
                    </a:lnTo>
                    <a:lnTo>
                      <a:pt x="0" y="11"/>
                    </a:lnTo>
                    <a:lnTo>
                      <a:pt x="0" y="38"/>
                    </a:lnTo>
                    <a:lnTo>
                      <a:pt x="5" y="60"/>
                    </a:lnTo>
                    <a:lnTo>
                      <a:pt x="16" y="87"/>
                    </a:lnTo>
                    <a:lnTo>
                      <a:pt x="33" y="114"/>
                    </a:lnTo>
                    <a:lnTo>
                      <a:pt x="54" y="142"/>
                    </a:lnTo>
                    <a:lnTo>
                      <a:pt x="87" y="174"/>
                    </a:lnTo>
                    <a:lnTo>
                      <a:pt x="125" y="207"/>
                    </a:lnTo>
                    <a:lnTo>
                      <a:pt x="179" y="240"/>
                    </a:lnTo>
                    <a:lnTo>
                      <a:pt x="244" y="278"/>
                    </a:lnTo>
                    <a:lnTo>
                      <a:pt x="326" y="310"/>
                    </a:lnTo>
                    <a:lnTo>
                      <a:pt x="418" y="348"/>
                    </a:lnTo>
                    <a:lnTo>
                      <a:pt x="526" y="381"/>
                    </a:lnTo>
                    <a:lnTo>
                      <a:pt x="657" y="414"/>
                    </a:lnTo>
                    <a:lnTo>
                      <a:pt x="749" y="435"/>
                    </a:lnTo>
                    <a:lnTo>
                      <a:pt x="830" y="463"/>
                    </a:lnTo>
                    <a:lnTo>
                      <a:pt x="901" y="490"/>
                    </a:lnTo>
                    <a:lnTo>
                      <a:pt x="966" y="512"/>
                    </a:lnTo>
                    <a:lnTo>
                      <a:pt x="1015" y="539"/>
                    </a:lnTo>
                    <a:lnTo>
                      <a:pt x="1053" y="566"/>
                    </a:lnTo>
                    <a:lnTo>
                      <a:pt x="1080" y="593"/>
                    </a:lnTo>
                    <a:lnTo>
                      <a:pt x="1102" y="620"/>
                    </a:lnTo>
                    <a:lnTo>
                      <a:pt x="1112" y="648"/>
                    </a:lnTo>
                    <a:lnTo>
                      <a:pt x="1118" y="675"/>
                    </a:lnTo>
                    <a:lnTo>
                      <a:pt x="1112" y="697"/>
                    </a:lnTo>
                    <a:lnTo>
                      <a:pt x="1096" y="724"/>
                    </a:lnTo>
                    <a:lnTo>
                      <a:pt x="1080" y="746"/>
                    </a:lnTo>
                    <a:lnTo>
                      <a:pt x="1053" y="767"/>
                    </a:lnTo>
                    <a:lnTo>
                      <a:pt x="1015" y="789"/>
                    </a:lnTo>
                    <a:lnTo>
                      <a:pt x="977" y="811"/>
                    </a:lnTo>
                    <a:lnTo>
                      <a:pt x="1047" y="789"/>
                    </a:lnTo>
                    <a:lnTo>
                      <a:pt x="1107" y="767"/>
                    </a:lnTo>
                    <a:lnTo>
                      <a:pt x="1156" y="746"/>
                    </a:lnTo>
                    <a:lnTo>
                      <a:pt x="1199" y="724"/>
                    </a:lnTo>
                    <a:lnTo>
                      <a:pt x="1226" y="702"/>
                    </a:lnTo>
                    <a:lnTo>
                      <a:pt x="1248" y="675"/>
                    </a:lnTo>
                    <a:lnTo>
                      <a:pt x="1259" y="648"/>
                    </a:lnTo>
                    <a:lnTo>
                      <a:pt x="1259" y="615"/>
                    </a:lnTo>
                    <a:lnTo>
                      <a:pt x="1259" y="615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/>
                  </a:gs>
                  <a:gs pos="100000">
                    <a:schemeClr val="bg1">
                      <a:gamma/>
                      <a:shade val="90980"/>
                      <a:invGamma/>
                    </a:schemeClr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354312" name="Freeform 8"/>
              <p:cNvSpPr>
                <a:spLocks/>
              </p:cNvSpPr>
              <p:nvPr/>
            </p:nvSpPr>
            <p:spPr bwMode="hidden">
              <a:xfrm>
                <a:off x="2900" y="3346"/>
                <a:ext cx="2849" cy="969"/>
              </a:xfrm>
              <a:custGeom>
                <a:avLst/>
                <a:gdLst>
                  <a:gd name="T0" fmla="*/ 92 w 2849"/>
                  <a:gd name="T1" fmla="*/ 958 h 969"/>
                  <a:gd name="T2" fmla="*/ 0 w 2849"/>
                  <a:gd name="T3" fmla="*/ 969 h 969"/>
                  <a:gd name="T4" fmla="*/ 391 w 2849"/>
                  <a:gd name="T5" fmla="*/ 969 h 969"/>
                  <a:gd name="T6" fmla="*/ 434 w 2849"/>
                  <a:gd name="T7" fmla="*/ 947 h 969"/>
                  <a:gd name="T8" fmla="*/ 483 w 2849"/>
                  <a:gd name="T9" fmla="*/ 914 h 969"/>
                  <a:gd name="T10" fmla="*/ 554 w 2849"/>
                  <a:gd name="T11" fmla="*/ 876 h 969"/>
                  <a:gd name="T12" fmla="*/ 635 w 2849"/>
                  <a:gd name="T13" fmla="*/ 838 h 969"/>
                  <a:gd name="T14" fmla="*/ 727 w 2849"/>
                  <a:gd name="T15" fmla="*/ 794 h 969"/>
                  <a:gd name="T16" fmla="*/ 836 w 2849"/>
                  <a:gd name="T17" fmla="*/ 745 h 969"/>
                  <a:gd name="T18" fmla="*/ 961 w 2849"/>
                  <a:gd name="T19" fmla="*/ 696 h 969"/>
                  <a:gd name="T20" fmla="*/ 1102 w 2849"/>
                  <a:gd name="T21" fmla="*/ 642 h 969"/>
                  <a:gd name="T22" fmla="*/ 1259 w 2849"/>
                  <a:gd name="T23" fmla="*/ 582 h 969"/>
                  <a:gd name="T24" fmla="*/ 1433 w 2849"/>
                  <a:gd name="T25" fmla="*/ 522 h 969"/>
                  <a:gd name="T26" fmla="*/ 1623 w 2849"/>
                  <a:gd name="T27" fmla="*/ 462 h 969"/>
                  <a:gd name="T28" fmla="*/ 1829 w 2849"/>
                  <a:gd name="T29" fmla="*/ 403 h 969"/>
                  <a:gd name="T30" fmla="*/ 2057 w 2849"/>
                  <a:gd name="T31" fmla="*/ 343 h 969"/>
                  <a:gd name="T32" fmla="*/ 2301 w 2849"/>
                  <a:gd name="T33" fmla="*/ 283 h 969"/>
                  <a:gd name="T34" fmla="*/ 2567 w 2849"/>
                  <a:gd name="T35" fmla="*/ 223 h 969"/>
                  <a:gd name="T36" fmla="*/ 2849 w 2849"/>
                  <a:gd name="T37" fmla="*/ 163 h 969"/>
                  <a:gd name="T38" fmla="*/ 2849 w 2849"/>
                  <a:gd name="T39" fmla="*/ 0 h 969"/>
                  <a:gd name="T40" fmla="*/ 2817 w 2849"/>
                  <a:gd name="T41" fmla="*/ 16 h 969"/>
                  <a:gd name="T42" fmla="*/ 2773 w 2849"/>
                  <a:gd name="T43" fmla="*/ 33 h 969"/>
                  <a:gd name="T44" fmla="*/ 2719 w 2849"/>
                  <a:gd name="T45" fmla="*/ 54 h 969"/>
                  <a:gd name="T46" fmla="*/ 2648 w 2849"/>
                  <a:gd name="T47" fmla="*/ 76 h 969"/>
                  <a:gd name="T48" fmla="*/ 2572 w 2849"/>
                  <a:gd name="T49" fmla="*/ 98 h 969"/>
                  <a:gd name="T50" fmla="*/ 2491 w 2849"/>
                  <a:gd name="T51" fmla="*/ 120 h 969"/>
                  <a:gd name="T52" fmla="*/ 2399 w 2849"/>
                  <a:gd name="T53" fmla="*/ 147 h 969"/>
                  <a:gd name="T54" fmla="*/ 2301 w 2849"/>
                  <a:gd name="T55" fmla="*/ 169 h 969"/>
                  <a:gd name="T56" fmla="*/ 2095 w 2849"/>
                  <a:gd name="T57" fmla="*/ 223 h 969"/>
                  <a:gd name="T58" fmla="*/ 1889 w 2849"/>
                  <a:gd name="T59" fmla="*/ 277 h 969"/>
                  <a:gd name="T60" fmla="*/ 1688 w 2849"/>
                  <a:gd name="T61" fmla="*/ 326 h 969"/>
                  <a:gd name="T62" fmla="*/ 1590 w 2849"/>
                  <a:gd name="T63" fmla="*/ 354 h 969"/>
                  <a:gd name="T64" fmla="*/ 1503 w 2849"/>
                  <a:gd name="T65" fmla="*/ 381 h 969"/>
                  <a:gd name="T66" fmla="*/ 1107 w 2849"/>
                  <a:gd name="T67" fmla="*/ 506 h 969"/>
                  <a:gd name="T68" fmla="*/ 912 w 2849"/>
                  <a:gd name="T69" fmla="*/ 577 h 969"/>
                  <a:gd name="T70" fmla="*/ 727 w 2849"/>
                  <a:gd name="T71" fmla="*/ 647 h 969"/>
                  <a:gd name="T72" fmla="*/ 548 w 2849"/>
                  <a:gd name="T73" fmla="*/ 718 h 969"/>
                  <a:gd name="T74" fmla="*/ 380 w 2849"/>
                  <a:gd name="T75" fmla="*/ 794 h 969"/>
                  <a:gd name="T76" fmla="*/ 228 w 2849"/>
                  <a:gd name="T77" fmla="*/ 876 h 969"/>
                  <a:gd name="T78" fmla="*/ 92 w 2849"/>
                  <a:gd name="T79" fmla="*/ 958 h 969"/>
                  <a:gd name="T80" fmla="*/ 92 w 2849"/>
                  <a:gd name="T81" fmla="*/ 958 h 96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</a:cxnLst>
                <a:rect l="0" t="0" r="r" b="b"/>
                <a:pathLst>
                  <a:path w="2849" h="969">
                    <a:moveTo>
                      <a:pt x="92" y="958"/>
                    </a:moveTo>
                    <a:lnTo>
                      <a:pt x="0" y="969"/>
                    </a:lnTo>
                    <a:lnTo>
                      <a:pt x="391" y="969"/>
                    </a:lnTo>
                    <a:lnTo>
                      <a:pt x="434" y="947"/>
                    </a:lnTo>
                    <a:lnTo>
                      <a:pt x="483" y="914"/>
                    </a:lnTo>
                    <a:lnTo>
                      <a:pt x="554" y="876"/>
                    </a:lnTo>
                    <a:lnTo>
                      <a:pt x="635" y="838"/>
                    </a:lnTo>
                    <a:lnTo>
                      <a:pt x="727" y="794"/>
                    </a:lnTo>
                    <a:lnTo>
                      <a:pt x="836" y="745"/>
                    </a:lnTo>
                    <a:lnTo>
                      <a:pt x="961" y="696"/>
                    </a:lnTo>
                    <a:lnTo>
                      <a:pt x="1102" y="642"/>
                    </a:lnTo>
                    <a:lnTo>
                      <a:pt x="1259" y="582"/>
                    </a:lnTo>
                    <a:lnTo>
                      <a:pt x="1433" y="522"/>
                    </a:lnTo>
                    <a:lnTo>
                      <a:pt x="1623" y="462"/>
                    </a:lnTo>
                    <a:lnTo>
                      <a:pt x="1829" y="403"/>
                    </a:lnTo>
                    <a:lnTo>
                      <a:pt x="2057" y="343"/>
                    </a:lnTo>
                    <a:lnTo>
                      <a:pt x="2301" y="283"/>
                    </a:lnTo>
                    <a:lnTo>
                      <a:pt x="2567" y="223"/>
                    </a:lnTo>
                    <a:lnTo>
                      <a:pt x="2849" y="163"/>
                    </a:lnTo>
                    <a:lnTo>
                      <a:pt x="2849" y="0"/>
                    </a:lnTo>
                    <a:lnTo>
                      <a:pt x="2817" y="16"/>
                    </a:lnTo>
                    <a:lnTo>
                      <a:pt x="2773" y="33"/>
                    </a:lnTo>
                    <a:lnTo>
                      <a:pt x="2719" y="54"/>
                    </a:lnTo>
                    <a:lnTo>
                      <a:pt x="2648" y="76"/>
                    </a:lnTo>
                    <a:lnTo>
                      <a:pt x="2572" y="98"/>
                    </a:lnTo>
                    <a:lnTo>
                      <a:pt x="2491" y="120"/>
                    </a:lnTo>
                    <a:lnTo>
                      <a:pt x="2399" y="147"/>
                    </a:lnTo>
                    <a:lnTo>
                      <a:pt x="2301" y="169"/>
                    </a:lnTo>
                    <a:lnTo>
                      <a:pt x="2095" y="223"/>
                    </a:lnTo>
                    <a:lnTo>
                      <a:pt x="1889" y="277"/>
                    </a:lnTo>
                    <a:lnTo>
                      <a:pt x="1688" y="326"/>
                    </a:lnTo>
                    <a:lnTo>
                      <a:pt x="1590" y="354"/>
                    </a:lnTo>
                    <a:lnTo>
                      <a:pt x="1503" y="381"/>
                    </a:lnTo>
                    <a:lnTo>
                      <a:pt x="1107" y="506"/>
                    </a:lnTo>
                    <a:lnTo>
                      <a:pt x="912" y="577"/>
                    </a:lnTo>
                    <a:lnTo>
                      <a:pt x="727" y="647"/>
                    </a:lnTo>
                    <a:lnTo>
                      <a:pt x="548" y="718"/>
                    </a:lnTo>
                    <a:lnTo>
                      <a:pt x="380" y="794"/>
                    </a:lnTo>
                    <a:lnTo>
                      <a:pt x="228" y="876"/>
                    </a:lnTo>
                    <a:lnTo>
                      <a:pt x="92" y="958"/>
                    </a:lnTo>
                    <a:lnTo>
                      <a:pt x="92" y="958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1961"/>
                      <a:invGamma/>
                    </a:schemeClr>
                  </a:gs>
                  <a:gs pos="100000">
                    <a:schemeClr val="bg1"/>
                  </a:gs>
                </a:gsLst>
                <a:lin ang="54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354313" name="Freeform 9"/>
              <p:cNvSpPr>
                <a:spLocks/>
              </p:cNvSpPr>
              <p:nvPr/>
            </p:nvSpPr>
            <p:spPr bwMode="hidden">
              <a:xfrm>
                <a:off x="2748" y="2230"/>
                <a:ext cx="3007" cy="2085"/>
              </a:xfrm>
              <a:custGeom>
                <a:avLst/>
                <a:gdLst>
                  <a:gd name="T0" fmla="*/ 1433 w 3007"/>
                  <a:gd name="T1" fmla="*/ 474 h 2085"/>
                  <a:gd name="T2" fmla="*/ 1460 w 3007"/>
                  <a:gd name="T3" fmla="*/ 528 h 2085"/>
                  <a:gd name="T4" fmla="*/ 1541 w 3007"/>
                  <a:gd name="T5" fmla="*/ 593 h 2085"/>
                  <a:gd name="T6" fmla="*/ 1715 w 3007"/>
                  <a:gd name="T7" fmla="*/ 670 h 2085"/>
                  <a:gd name="T8" fmla="*/ 1927 w 3007"/>
                  <a:gd name="T9" fmla="*/ 735 h 2085"/>
                  <a:gd name="T10" fmla="*/ 2155 w 3007"/>
                  <a:gd name="T11" fmla="*/ 789 h 2085"/>
                  <a:gd name="T12" fmla="*/ 2372 w 3007"/>
                  <a:gd name="T13" fmla="*/ 849 h 2085"/>
                  <a:gd name="T14" fmla="*/ 2551 w 3007"/>
                  <a:gd name="T15" fmla="*/ 920 h 2085"/>
                  <a:gd name="T16" fmla="*/ 2638 w 3007"/>
                  <a:gd name="T17" fmla="*/ 980 h 2085"/>
                  <a:gd name="T18" fmla="*/ 2676 w 3007"/>
                  <a:gd name="T19" fmla="*/ 1029 h 2085"/>
                  <a:gd name="T20" fmla="*/ 2681 w 3007"/>
                  <a:gd name="T21" fmla="*/ 1083 h 2085"/>
                  <a:gd name="T22" fmla="*/ 2665 w 3007"/>
                  <a:gd name="T23" fmla="*/ 1127 h 2085"/>
                  <a:gd name="T24" fmla="*/ 2616 w 3007"/>
                  <a:gd name="T25" fmla="*/ 1170 h 2085"/>
                  <a:gd name="T26" fmla="*/ 2545 w 3007"/>
                  <a:gd name="T27" fmla="*/ 1208 h 2085"/>
                  <a:gd name="T28" fmla="*/ 2448 w 3007"/>
                  <a:gd name="T29" fmla="*/ 1241 h 2085"/>
                  <a:gd name="T30" fmla="*/ 2328 w 3007"/>
                  <a:gd name="T31" fmla="*/ 1274 h 2085"/>
                  <a:gd name="T32" fmla="*/ 2106 w 3007"/>
                  <a:gd name="T33" fmla="*/ 1328 h 2085"/>
                  <a:gd name="T34" fmla="*/ 1742 w 3007"/>
                  <a:gd name="T35" fmla="*/ 1421 h 2085"/>
                  <a:gd name="T36" fmla="*/ 1308 w 3007"/>
                  <a:gd name="T37" fmla="*/ 1540 h 2085"/>
                  <a:gd name="T38" fmla="*/ 820 w 3007"/>
                  <a:gd name="T39" fmla="*/ 1709 h 2085"/>
                  <a:gd name="T40" fmla="*/ 282 w 3007"/>
                  <a:gd name="T41" fmla="*/ 1943 h 2085"/>
                  <a:gd name="T42" fmla="*/ 152 w 3007"/>
                  <a:gd name="T43" fmla="*/ 2085 h 2085"/>
                  <a:gd name="T44" fmla="*/ 386 w 3007"/>
                  <a:gd name="T45" fmla="*/ 1992 h 2085"/>
                  <a:gd name="T46" fmla="*/ 700 w 3007"/>
                  <a:gd name="T47" fmla="*/ 1834 h 2085"/>
                  <a:gd name="T48" fmla="*/ 1064 w 3007"/>
                  <a:gd name="T49" fmla="*/ 1693 h 2085"/>
                  <a:gd name="T50" fmla="*/ 1661 w 3007"/>
                  <a:gd name="T51" fmla="*/ 1497 h 2085"/>
                  <a:gd name="T52" fmla="*/ 1845 w 3007"/>
                  <a:gd name="T53" fmla="*/ 1442 h 2085"/>
                  <a:gd name="T54" fmla="*/ 2252 w 3007"/>
                  <a:gd name="T55" fmla="*/ 1339 h 2085"/>
                  <a:gd name="T56" fmla="*/ 2551 w 3007"/>
                  <a:gd name="T57" fmla="*/ 1263 h 2085"/>
                  <a:gd name="T58" fmla="*/ 2730 w 3007"/>
                  <a:gd name="T59" fmla="*/ 1214 h 2085"/>
                  <a:gd name="T60" fmla="*/ 2876 w 3007"/>
                  <a:gd name="T61" fmla="*/ 1170 h 2085"/>
                  <a:gd name="T62" fmla="*/ 2974 w 3007"/>
                  <a:gd name="T63" fmla="*/ 1132 h 2085"/>
                  <a:gd name="T64" fmla="*/ 3007 w 3007"/>
                  <a:gd name="T65" fmla="*/ 871 h 2085"/>
                  <a:gd name="T66" fmla="*/ 2860 w 3007"/>
                  <a:gd name="T67" fmla="*/ 844 h 2085"/>
                  <a:gd name="T68" fmla="*/ 2670 w 3007"/>
                  <a:gd name="T69" fmla="*/ 806 h 2085"/>
                  <a:gd name="T70" fmla="*/ 2458 w 3007"/>
                  <a:gd name="T71" fmla="*/ 757 h 2085"/>
                  <a:gd name="T72" fmla="*/ 2138 w 3007"/>
                  <a:gd name="T73" fmla="*/ 670 h 2085"/>
                  <a:gd name="T74" fmla="*/ 1959 w 3007"/>
                  <a:gd name="T75" fmla="*/ 604 h 2085"/>
                  <a:gd name="T76" fmla="*/ 1824 w 3007"/>
                  <a:gd name="T77" fmla="*/ 534 h 2085"/>
                  <a:gd name="T78" fmla="*/ 1769 w 3007"/>
                  <a:gd name="T79" fmla="*/ 474 h 2085"/>
                  <a:gd name="T80" fmla="*/ 1753 w 3007"/>
                  <a:gd name="T81" fmla="*/ 436 h 2085"/>
                  <a:gd name="T82" fmla="*/ 1780 w 3007"/>
                  <a:gd name="T83" fmla="*/ 381 h 2085"/>
                  <a:gd name="T84" fmla="*/ 1862 w 3007"/>
                  <a:gd name="T85" fmla="*/ 316 h 2085"/>
                  <a:gd name="T86" fmla="*/ 1986 w 3007"/>
                  <a:gd name="T87" fmla="*/ 267 h 2085"/>
                  <a:gd name="T88" fmla="*/ 2149 w 3007"/>
                  <a:gd name="T89" fmla="*/ 229 h 2085"/>
                  <a:gd name="T90" fmla="*/ 2431 w 3007"/>
                  <a:gd name="T91" fmla="*/ 180 h 2085"/>
                  <a:gd name="T92" fmla="*/ 2827 w 3007"/>
                  <a:gd name="T93" fmla="*/ 125 h 2085"/>
                  <a:gd name="T94" fmla="*/ 3007 w 3007"/>
                  <a:gd name="T95" fmla="*/ 87 h 2085"/>
                  <a:gd name="T96" fmla="*/ 2909 w 3007"/>
                  <a:gd name="T97" fmla="*/ 22 h 2085"/>
                  <a:gd name="T98" fmla="*/ 2676 w 3007"/>
                  <a:gd name="T99" fmla="*/ 66 h 2085"/>
                  <a:gd name="T100" fmla="*/ 2285 w 3007"/>
                  <a:gd name="T101" fmla="*/ 120 h 2085"/>
                  <a:gd name="T102" fmla="*/ 2030 w 3007"/>
                  <a:gd name="T103" fmla="*/ 158 h 2085"/>
                  <a:gd name="T104" fmla="*/ 1791 w 3007"/>
                  <a:gd name="T105" fmla="*/ 202 h 2085"/>
                  <a:gd name="T106" fmla="*/ 1601 w 3007"/>
                  <a:gd name="T107" fmla="*/ 261 h 2085"/>
                  <a:gd name="T108" fmla="*/ 1471 w 3007"/>
                  <a:gd name="T109" fmla="*/ 338 h 2085"/>
                  <a:gd name="T110" fmla="*/ 1438 w 3007"/>
                  <a:gd name="T111" fmla="*/ 387 h 2085"/>
                  <a:gd name="T112" fmla="*/ 1427 w 3007"/>
                  <a:gd name="T113" fmla="*/ 441 h 2085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  <a:cxn ang="0">
                    <a:pos x="T88" y="T89"/>
                  </a:cxn>
                  <a:cxn ang="0">
                    <a:pos x="T90" y="T91"/>
                  </a:cxn>
                  <a:cxn ang="0">
                    <a:pos x="T92" y="T93"/>
                  </a:cxn>
                  <a:cxn ang="0">
                    <a:pos x="T94" y="T95"/>
                  </a:cxn>
                  <a:cxn ang="0">
                    <a:pos x="T96" y="T97"/>
                  </a:cxn>
                  <a:cxn ang="0">
                    <a:pos x="T98" y="T99"/>
                  </a:cxn>
                  <a:cxn ang="0">
                    <a:pos x="T100" y="T101"/>
                  </a:cxn>
                  <a:cxn ang="0">
                    <a:pos x="T102" y="T103"/>
                  </a:cxn>
                  <a:cxn ang="0">
                    <a:pos x="T104" y="T105"/>
                  </a:cxn>
                  <a:cxn ang="0">
                    <a:pos x="T106" y="T107"/>
                  </a:cxn>
                  <a:cxn ang="0">
                    <a:pos x="T108" y="T109"/>
                  </a:cxn>
                  <a:cxn ang="0">
                    <a:pos x="T110" y="T111"/>
                  </a:cxn>
                  <a:cxn ang="0">
                    <a:pos x="T112" y="T113"/>
                  </a:cxn>
                </a:cxnLst>
                <a:rect l="0" t="0" r="r" b="b"/>
                <a:pathLst>
                  <a:path w="3007" h="2085">
                    <a:moveTo>
                      <a:pt x="1427" y="441"/>
                    </a:moveTo>
                    <a:lnTo>
                      <a:pt x="1433" y="474"/>
                    </a:lnTo>
                    <a:lnTo>
                      <a:pt x="1444" y="501"/>
                    </a:lnTo>
                    <a:lnTo>
                      <a:pt x="1460" y="528"/>
                    </a:lnTo>
                    <a:lnTo>
                      <a:pt x="1482" y="550"/>
                    </a:lnTo>
                    <a:lnTo>
                      <a:pt x="1541" y="593"/>
                    </a:lnTo>
                    <a:lnTo>
                      <a:pt x="1623" y="637"/>
                    </a:lnTo>
                    <a:lnTo>
                      <a:pt x="1715" y="670"/>
                    </a:lnTo>
                    <a:lnTo>
                      <a:pt x="1818" y="702"/>
                    </a:lnTo>
                    <a:lnTo>
                      <a:pt x="1927" y="735"/>
                    </a:lnTo>
                    <a:lnTo>
                      <a:pt x="2041" y="762"/>
                    </a:lnTo>
                    <a:lnTo>
                      <a:pt x="2155" y="789"/>
                    </a:lnTo>
                    <a:lnTo>
                      <a:pt x="2269" y="822"/>
                    </a:lnTo>
                    <a:lnTo>
                      <a:pt x="2372" y="849"/>
                    </a:lnTo>
                    <a:lnTo>
                      <a:pt x="2464" y="882"/>
                    </a:lnTo>
                    <a:lnTo>
                      <a:pt x="2551" y="920"/>
                    </a:lnTo>
                    <a:lnTo>
                      <a:pt x="2616" y="958"/>
                    </a:lnTo>
                    <a:lnTo>
                      <a:pt x="2638" y="980"/>
                    </a:lnTo>
                    <a:lnTo>
                      <a:pt x="2659" y="1007"/>
                    </a:lnTo>
                    <a:lnTo>
                      <a:pt x="2676" y="1029"/>
                    </a:lnTo>
                    <a:lnTo>
                      <a:pt x="2681" y="1056"/>
                    </a:lnTo>
                    <a:lnTo>
                      <a:pt x="2681" y="1083"/>
                    </a:lnTo>
                    <a:lnTo>
                      <a:pt x="2676" y="1105"/>
                    </a:lnTo>
                    <a:lnTo>
                      <a:pt x="2665" y="1127"/>
                    </a:lnTo>
                    <a:lnTo>
                      <a:pt x="2643" y="1149"/>
                    </a:lnTo>
                    <a:lnTo>
                      <a:pt x="2616" y="1170"/>
                    </a:lnTo>
                    <a:lnTo>
                      <a:pt x="2583" y="1187"/>
                    </a:lnTo>
                    <a:lnTo>
                      <a:pt x="2545" y="1208"/>
                    </a:lnTo>
                    <a:lnTo>
                      <a:pt x="2502" y="1225"/>
                    </a:lnTo>
                    <a:lnTo>
                      <a:pt x="2448" y="1241"/>
                    </a:lnTo>
                    <a:lnTo>
                      <a:pt x="2388" y="1257"/>
                    </a:lnTo>
                    <a:lnTo>
                      <a:pt x="2328" y="1274"/>
                    </a:lnTo>
                    <a:lnTo>
                      <a:pt x="2258" y="1290"/>
                    </a:lnTo>
                    <a:lnTo>
                      <a:pt x="2106" y="1328"/>
                    </a:lnTo>
                    <a:lnTo>
                      <a:pt x="1932" y="1372"/>
                    </a:lnTo>
                    <a:lnTo>
                      <a:pt x="1742" y="1421"/>
                    </a:lnTo>
                    <a:lnTo>
                      <a:pt x="1531" y="1475"/>
                    </a:lnTo>
                    <a:lnTo>
                      <a:pt x="1308" y="1540"/>
                    </a:lnTo>
                    <a:lnTo>
                      <a:pt x="1069" y="1617"/>
                    </a:lnTo>
                    <a:lnTo>
                      <a:pt x="820" y="1709"/>
                    </a:lnTo>
                    <a:lnTo>
                      <a:pt x="554" y="1818"/>
                    </a:lnTo>
                    <a:lnTo>
                      <a:pt x="282" y="1943"/>
                    </a:lnTo>
                    <a:lnTo>
                      <a:pt x="0" y="2085"/>
                    </a:lnTo>
                    <a:lnTo>
                      <a:pt x="152" y="2085"/>
                    </a:lnTo>
                    <a:lnTo>
                      <a:pt x="244" y="2074"/>
                    </a:lnTo>
                    <a:lnTo>
                      <a:pt x="386" y="1992"/>
                    </a:lnTo>
                    <a:lnTo>
                      <a:pt x="537" y="1910"/>
                    </a:lnTo>
                    <a:lnTo>
                      <a:pt x="700" y="1834"/>
                    </a:lnTo>
                    <a:lnTo>
                      <a:pt x="879" y="1763"/>
                    </a:lnTo>
                    <a:lnTo>
                      <a:pt x="1064" y="1693"/>
                    </a:lnTo>
                    <a:lnTo>
                      <a:pt x="1259" y="1622"/>
                    </a:lnTo>
                    <a:lnTo>
                      <a:pt x="1661" y="1497"/>
                    </a:lnTo>
                    <a:lnTo>
                      <a:pt x="1748" y="1470"/>
                    </a:lnTo>
                    <a:lnTo>
                      <a:pt x="1845" y="1442"/>
                    </a:lnTo>
                    <a:lnTo>
                      <a:pt x="2046" y="1393"/>
                    </a:lnTo>
                    <a:lnTo>
                      <a:pt x="2252" y="1339"/>
                    </a:lnTo>
                    <a:lnTo>
                      <a:pt x="2458" y="1285"/>
                    </a:lnTo>
                    <a:lnTo>
                      <a:pt x="2551" y="1263"/>
                    </a:lnTo>
                    <a:lnTo>
                      <a:pt x="2643" y="1236"/>
                    </a:lnTo>
                    <a:lnTo>
                      <a:pt x="2730" y="1214"/>
                    </a:lnTo>
                    <a:lnTo>
                      <a:pt x="2806" y="1192"/>
                    </a:lnTo>
                    <a:lnTo>
                      <a:pt x="2876" y="1170"/>
                    </a:lnTo>
                    <a:lnTo>
                      <a:pt x="2931" y="1149"/>
                    </a:lnTo>
                    <a:lnTo>
                      <a:pt x="2974" y="1132"/>
                    </a:lnTo>
                    <a:lnTo>
                      <a:pt x="3007" y="1116"/>
                    </a:lnTo>
                    <a:lnTo>
                      <a:pt x="3007" y="871"/>
                    </a:lnTo>
                    <a:lnTo>
                      <a:pt x="2941" y="860"/>
                    </a:lnTo>
                    <a:lnTo>
                      <a:pt x="2860" y="844"/>
                    </a:lnTo>
                    <a:lnTo>
                      <a:pt x="2773" y="827"/>
                    </a:lnTo>
                    <a:lnTo>
                      <a:pt x="2670" y="806"/>
                    </a:lnTo>
                    <a:lnTo>
                      <a:pt x="2567" y="784"/>
                    </a:lnTo>
                    <a:lnTo>
                      <a:pt x="2458" y="757"/>
                    </a:lnTo>
                    <a:lnTo>
                      <a:pt x="2241" y="702"/>
                    </a:lnTo>
                    <a:lnTo>
                      <a:pt x="2138" y="670"/>
                    </a:lnTo>
                    <a:lnTo>
                      <a:pt x="2046" y="637"/>
                    </a:lnTo>
                    <a:lnTo>
                      <a:pt x="1959" y="604"/>
                    </a:lnTo>
                    <a:lnTo>
                      <a:pt x="1883" y="566"/>
                    </a:lnTo>
                    <a:lnTo>
                      <a:pt x="1824" y="534"/>
                    </a:lnTo>
                    <a:lnTo>
                      <a:pt x="1780" y="495"/>
                    </a:lnTo>
                    <a:lnTo>
                      <a:pt x="1769" y="474"/>
                    </a:lnTo>
                    <a:lnTo>
                      <a:pt x="1758" y="457"/>
                    </a:lnTo>
                    <a:lnTo>
                      <a:pt x="1753" y="436"/>
                    </a:lnTo>
                    <a:lnTo>
                      <a:pt x="1758" y="419"/>
                    </a:lnTo>
                    <a:lnTo>
                      <a:pt x="1780" y="381"/>
                    </a:lnTo>
                    <a:lnTo>
                      <a:pt x="1813" y="343"/>
                    </a:lnTo>
                    <a:lnTo>
                      <a:pt x="1862" y="316"/>
                    </a:lnTo>
                    <a:lnTo>
                      <a:pt x="1921" y="289"/>
                    </a:lnTo>
                    <a:lnTo>
                      <a:pt x="1986" y="267"/>
                    </a:lnTo>
                    <a:lnTo>
                      <a:pt x="2062" y="245"/>
                    </a:lnTo>
                    <a:lnTo>
                      <a:pt x="2149" y="229"/>
                    </a:lnTo>
                    <a:lnTo>
                      <a:pt x="2236" y="213"/>
                    </a:lnTo>
                    <a:lnTo>
                      <a:pt x="2431" y="180"/>
                    </a:lnTo>
                    <a:lnTo>
                      <a:pt x="2627" y="158"/>
                    </a:lnTo>
                    <a:lnTo>
                      <a:pt x="2827" y="125"/>
                    </a:lnTo>
                    <a:lnTo>
                      <a:pt x="2920" y="109"/>
                    </a:lnTo>
                    <a:lnTo>
                      <a:pt x="3007" y="87"/>
                    </a:lnTo>
                    <a:lnTo>
                      <a:pt x="3007" y="0"/>
                    </a:lnTo>
                    <a:lnTo>
                      <a:pt x="2909" y="22"/>
                    </a:lnTo>
                    <a:lnTo>
                      <a:pt x="2795" y="44"/>
                    </a:lnTo>
                    <a:lnTo>
                      <a:pt x="2676" y="66"/>
                    </a:lnTo>
                    <a:lnTo>
                      <a:pt x="2551" y="82"/>
                    </a:lnTo>
                    <a:lnTo>
                      <a:pt x="2285" y="120"/>
                    </a:lnTo>
                    <a:lnTo>
                      <a:pt x="2155" y="136"/>
                    </a:lnTo>
                    <a:lnTo>
                      <a:pt x="2030" y="158"/>
                    </a:lnTo>
                    <a:lnTo>
                      <a:pt x="1905" y="174"/>
                    </a:lnTo>
                    <a:lnTo>
                      <a:pt x="1791" y="202"/>
                    </a:lnTo>
                    <a:lnTo>
                      <a:pt x="1688" y="229"/>
                    </a:lnTo>
                    <a:lnTo>
                      <a:pt x="1601" y="261"/>
                    </a:lnTo>
                    <a:lnTo>
                      <a:pt x="1525" y="300"/>
                    </a:lnTo>
                    <a:lnTo>
                      <a:pt x="1471" y="338"/>
                    </a:lnTo>
                    <a:lnTo>
                      <a:pt x="1455" y="359"/>
                    </a:lnTo>
                    <a:lnTo>
                      <a:pt x="1438" y="387"/>
                    </a:lnTo>
                    <a:lnTo>
                      <a:pt x="1427" y="414"/>
                    </a:lnTo>
                    <a:lnTo>
                      <a:pt x="1427" y="441"/>
                    </a:lnTo>
                    <a:lnTo>
                      <a:pt x="1427" y="441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  <p:sp>
            <p:nvSpPr>
              <p:cNvPr id="354314" name="Freeform 10"/>
              <p:cNvSpPr>
                <a:spLocks/>
              </p:cNvSpPr>
              <p:nvPr/>
            </p:nvSpPr>
            <p:spPr bwMode="hidden">
              <a:xfrm>
                <a:off x="4501" y="2317"/>
                <a:ext cx="1248" cy="539"/>
              </a:xfrm>
              <a:custGeom>
                <a:avLst/>
                <a:gdLst>
                  <a:gd name="T0" fmla="*/ 0 w 1248"/>
                  <a:gd name="T1" fmla="*/ 332 h 539"/>
                  <a:gd name="T2" fmla="*/ 0 w 1248"/>
                  <a:gd name="T3" fmla="*/ 360 h 539"/>
                  <a:gd name="T4" fmla="*/ 5 w 1248"/>
                  <a:gd name="T5" fmla="*/ 387 h 539"/>
                  <a:gd name="T6" fmla="*/ 27 w 1248"/>
                  <a:gd name="T7" fmla="*/ 414 h 539"/>
                  <a:gd name="T8" fmla="*/ 54 w 1248"/>
                  <a:gd name="T9" fmla="*/ 436 h 539"/>
                  <a:gd name="T10" fmla="*/ 92 w 1248"/>
                  <a:gd name="T11" fmla="*/ 463 h 539"/>
                  <a:gd name="T12" fmla="*/ 141 w 1248"/>
                  <a:gd name="T13" fmla="*/ 490 h 539"/>
                  <a:gd name="T14" fmla="*/ 195 w 1248"/>
                  <a:gd name="T15" fmla="*/ 512 h 539"/>
                  <a:gd name="T16" fmla="*/ 255 w 1248"/>
                  <a:gd name="T17" fmla="*/ 539 h 539"/>
                  <a:gd name="T18" fmla="*/ 212 w 1248"/>
                  <a:gd name="T19" fmla="*/ 517 h 539"/>
                  <a:gd name="T20" fmla="*/ 179 w 1248"/>
                  <a:gd name="T21" fmla="*/ 490 h 539"/>
                  <a:gd name="T22" fmla="*/ 157 w 1248"/>
                  <a:gd name="T23" fmla="*/ 468 h 539"/>
                  <a:gd name="T24" fmla="*/ 141 w 1248"/>
                  <a:gd name="T25" fmla="*/ 447 h 539"/>
                  <a:gd name="T26" fmla="*/ 136 w 1248"/>
                  <a:gd name="T27" fmla="*/ 425 h 539"/>
                  <a:gd name="T28" fmla="*/ 136 w 1248"/>
                  <a:gd name="T29" fmla="*/ 403 h 539"/>
                  <a:gd name="T30" fmla="*/ 141 w 1248"/>
                  <a:gd name="T31" fmla="*/ 381 h 539"/>
                  <a:gd name="T32" fmla="*/ 157 w 1248"/>
                  <a:gd name="T33" fmla="*/ 365 h 539"/>
                  <a:gd name="T34" fmla="*/ 179 w 1248"/>
                  <a:gd name="T35" fmla="*/ 343 h 539"/>
                  <a:gd name="T36" fmla="*/ 201 w 1248"/>
                  <a:gd name="T37" fmla="*/ 327 h 539"/>
                  <a:gd name="T38" fmla="*/ 266 w 1248"/>
                  <a:gd name="T39" fmla="*/ 294 h 539"/>
                  <a:gd name="T40" fmla="*/ 353 w 1248"/>
                  <a:gd name="T41" fmla="*/ 262 h 539"/>
                  <a:gd name="T42" fmla="*/ 445 w 1248"/>
                  <a:gd name="T43" fmla="*/ 234 h 539"/>
                  <a:gd name="T44" fmla="*/ 554 w 1248"/>
                  <a:gd name="T45" fmla="*/ 213 h 539"/>
                  <a:gd name="T46" fmla="*/ 662 w 1248"/>
                  <a:gd name="T47" fmla="*/ 191 h 539"/>
                  <a:gd name="T48" fmla="*/ 890 w 1248"/>
                  <a:gd name="T49" fmla="*/ 153 h 539"/>
                  <a:gd name="T50" fmla="*/ 993 w 1248"/>
                  <a:gd name="T51" fmla="*/ 136 h 539"/>
                  <a:gd name="T52" fmla="*/ 1091 w 1248"/>
                  <a:gd name="T53" fmla="*/ 120 h 539"/>
                  <a:gd name="T54" fmla="*/ 1178 w 1248"/>
                  <a:gd name="T55" fmla="*/ 115 h 539"/>
                  <a:gd name="T56" fmla="*/ 1248 w 1248"/>
                  <a:gd name="T57" fmla="*/ 104 h 539"/>
                  <a:gd name="T58" fmla="*/ 1248 w 1248"/>
                  <a:gd name="T59" fmla="*/ 0 h 539"/>
                  <a:gd name="T60" fmla="*/ 1161 w 1248"/>
                  <a:gd name="T61" fmla="*/ 22 h 539"/>
                  <a:gd name="T62" fmla="*/ 1069 w 1248"/>
                  <a:gd name="T63" fmla="*/ 38 h 539"/>
                  <a:gd name="T64" fmla="*/ 874 w 1248"/>
                  <a:gd name="T65" fmla="*/ 71 h 539"/>
                  <a:gd name="T66" fmla="*/ 673 w 1248"/>
                  <a:gd name="T67" fmla="*/ 93 h 539"/>
                  <a:gd name="T68" fmla="*/ 483 w 1248"/>
                  <a:gd name="T69" fmla="*/ 126 h 539"/>
                  <a:gd name="T70" fmla="*/ 391 w 1248"/>
                  <a:gd name="T71" fmla="*/ 142 h 539"/>
                  <a:gd name="T72" fmla="*/ 309 w 1248"/>
                  <a:gd name="T73" fmla="*/ 158 h 539"/>
                  <a:gd name="T74" fmla="*/ 228 w 1248"/>
                  <a:gd name="T75" fmla="*/ 180 h 539"/>
                  <a:gd name="T76" fmla="*/ 163 w 1248"/>
                  <a:gd name="T77" fmla="*/ 202 h 539"/>
                  <a:gd name="T78" fmla="*/ 103 w 1248"/>
                  <a:gd name="T79" fmla="*/ 229 h 539"/>
                  <a:gd name="T80" fmla="*/ 54 w 1248"/>
                  <a:gd name="T81" fmla="*/ 256 h 539"/>
                  <a:gd name="T82" fmla="*/ 22 w 1248"/>
                  <a:gd name="T83" fmla="*/ 294 h 539"/>
                  <a:gd name="T84" fmla="*/ 0 w 1248"/>
                  <a:gd name="T85" fmla="*/ 332 h 539"/>
                  <a:gd name="T86" fmla="*/ 0 w 1248"/>
                  <a:gd name="T87" fmla="*/ 332 h 539"/>
                </a:gdLst>
                <a:ahLst/>
                <a:cxnLst>
                  <a:cxn ang="0">
                    <a:pos x="T0" y="T1"/>
                  </a:cxn>
                  <a:cxn ang="0">
                    <a:pos x="T2" y="T3"/>
                  </a:cxn>
                  <a:cxn ang="0">
                    <a:pos x="T4" y="T5"/>
                  </a:cxn>
                  <a:cxn ang="0">
                    <a:pos x="T6" y="T7"/>
                  </a:cxn>
                  <a:cxn ang="0">
                    <a:pos x="T8" y="T9"/>
                  </a:cxn>
                  <a:cxn ang="0">
                    <a:pos x="T10" y="T11"/>
                  </a:cxn>
                  <a:cxn ang="0">
                    <a:pos x="T12" y="T13"/>
                  </a:cxn>
                  <a:cxn ang="0">
                    <a:pos x="T14" y="T15"/>
                  </a:cxn>
                  <a:cxn ang="0">
                    <a:pos x="T16" y="T17"/>
                  </a:cxn>
                  <a:cxn ang="0">
                    <a:pos x="T18" y="T19"/>
                  </a:cxn>
                  <a:cxn ang="0">
                    <a:pos x="T20" y="T21"/>
                  </a:cxn>
                  <a:cxn ang="0">
                    <a:pos x="T22" y="T23"/>
                  </a:cxn>
                  <a:cxn ang="0">
                    <a:pos x="T24" y="T25"/>
                  </a:cxn>
                  <a:cxn ang="0">
                    <a:pos x="T26" y="T27"/>
                  </a:cxn>
                  <a:cxn ang="0">
                    <a:pos x="T28" y="T29"/>
                  </a:cxn>
                  <a:cxn ang="0">
                    <a:pos x="T30" y="T31"/>
                  </a:cxn>
                  <a:cxn ang="0">
                    <a:pos x="T32" y="T33"/>
                  </a:cxn>
                  <a:cxn ang="0">
                    <a:pos x="T34" y="T35"/>
                  </a:cxn>
                  <a:cxn ang="0">
                    <a:pos x="T36" y="T37"/>
                  </a:cxn>
                  <a:cxn ang="0">
                    <a:pos x="T38" y="T39"/>
                  </a:cxn>
                  <a:cxn ang="0">
                    <a:pos x="T40" y="T41"/>
                  </a:cxn>
                  <a:cxn ang="0">
                    <a:pos x="T42" y="T43"/>
                  </a:cxn>
                  <a:cxn ang="0">
                    <a:pos x="T44" y="T45"/>
                  </a:cxn>
                  <a:cxn ang="0">
                    <a:pos x="T46" y="T47"/>
                  </a:cxn>
                  <a:cxn ang="0">
                    <a:pos x="T48" y="T49"/>
                  </a:cxn>
                  <a:cxn ang="0">
                    <a:pos x="T50" y="T51"/>
                  </a:cxn>
                  <a:cxn ang="0">
                    <a:pos x="T52" y="T53"/>
                  </a:cxn>
                  <a:cxn ang="0">
                    <a:pos x="T54" y="T55"/>
                  </a:cxn>
                  <a:cxn ang="0">
                    <a:pos x="T56" y="T57"/>
                  </a:cxn>
                  <a:cxn ang="0">
                    <a:pos x="T58" y="T59"/>
                  </a:cxn>
                  <a:cxn ang="0">
                    <a:pos x="T60" y="T61"/>
                  </a:cxn>
                  <a:cxn ang="0">
                    <a:pos x="T62" y="T63"/>
                  </a:cxn>
                  <a:cxn ang="0">
                    <a:pos x="T64" y="T65"/>
                  </a:cxn>
                  <a:cxn ang="0">
                    <a:pos x="T66" y="T67"/>
                  </a:cxn>
                  <a:cxn ang="0">
                    <a:pos x="T68" y="T69"/>
                  </a:cxn>
                  <a:cxn ang="0">
                    <a:pos x="T70" y="T71"/>
                  </a:cxn>
                  <a:cxn ang="0">
                    <a:pos x="T72" y="T73"/>
                  </a:cxn>
                  <a:cxn ang="0">
                    <a:pos x="T74" y="T75"/>
                  </a:cxn>
                  <a:cxn ang="0">
                    <a:pos x="T76" y="T77"/>
                  </a:cxn>
                  <a:cxn ang="0">
                    <a:pos x="T78" y="T79"/>
                  </a:cxn>
                  <a:cxn ang="0">
                    <a:pos x="T80" y="T81"/>
                  </a:cxn>
                  <a:cxn ang="0">
                    <a:pos x="T82" y="T83"/>
                  </a:cxn>
                  <a:cxn ang="0">
                    <a:pos x="T84" y="T85"/>
                  </a:cxn>
                  <a:cxn ang="0">
                    <a:pos x="T86" y="T87"/>
                  </a:cxn>
                </a:cxnLst>
                <a:rect l="0" t="0" r="r" b="b"/>
                <a:pathLst>
                  <a:path w="1248" h="539">
                    <a:moveTo>
                      <a:pt x="0" y="332"/>
                    </a:moveTo>
                    <a:lnTo>
                      <a:pt x="0" y="360"/>
                    </a:lnTo>
                    <a:lnTo>
                      <a:pt x="5" y="387"/>
                    </a:lnTo>
                    <a:lnTo>
                      <a:pt x="27" y="414"/>
                    </a:lnTo>
                    <a:lnTo>
                      <a:pt x="54" y="436"/>
                    </a:lnTo>
                    <a:lnTo>
                      <a:pt x="92" y="463"/>
                    </a:lnTo>
                    <a:lnTo>
                      <a:pt x="141" y="490"/>
                    </a:lnTo>
                    <a:lnTo>
                      <a:pt x="195" y="512"/>
                    </a:lnTo>
                    <a:lnTo>
                      <a:pt x="255" y="539"/>
                    </a:lnTo>
                    <a:lnTo>
                      <a:pt x="212" y="517"/>
                    </a:lnTo>
                    <a:lnTo>
                      <a:pt x="179" y="490"/>
                    </a:lnTo>
                    <a:lnTo>
                      <a:pt x="157" y="468"/>
                    </a:lnTo>
                    <a:lnTo>
                      <a:pt x="141" y="447"/>
                    </a:lnTo>
                    <a:lnTo>
                      <a:pt x="136" y="425"/>
                    </a:lnTo>
                    <a:lnTo>
                      <a:pt x="136" y="403"/>
                    </a:lnTo>
                    <a:lnTo>
                      <a:pt x="141" y="381"/>
                    </a:lnTo>
                    <a:lnTo>
                      <a:pt x="157" y="365"/>
                    </a:lnTo>
                    <a:lnTo>
                      <a:pt x="179" y="343"/>
                    </a:lnTo>
                    <a:lnTo>
                      <a:pt x="201" y="327"/>
                    </a:lnTo>
                    <a:lnTo>
                      <a:pt x="266" y="294"/>
                    </a:lnTo>
                    <a:lnTo>
                      <a:pt x="353" y="262"/>
                    </a:lnTo>
                    <a:lnTo>
                      <a:pt x="445" y="234"/>
                    </a:lnTo>
                    <a:lnTo>
                      <a:pt x="554" y="213"/>
                    </a:lnTo>
                    <a:lnTo>
                      <a:pt x="662" y="191"/>
                    </a:lnTo>
                    <a:lnTo>
                      <a:pt x="890" y="153"/>
                    </a:lnTo>
                    <a:lnTo>
                      <a:pt x="993" y="136"/>
                    </a:lnTo>
                    <a:lnTo>
                      <a:pt x="1091" y="120"/>
                    </a:lnTo>
                    <a:lnTo>
                      <a:pt x="1178" y="115"/>
                    </a:lnTo>
                    <a:lnTo>
                      <a:pt x="1248" y="104"/>
                    </a:lnTo>
                    <a:lnTo>
                      <a:pt x="1248" y="0"/>
                    </a:lnTo>
                    <a:lnTo>
                      <a:pt x="1161" y="22"/>
                    </a:lnTo>
                    <a:lnTo>
                      <a:pt x="1069" y="38"/>
                    </a:lnTo>
                    <a:lnTo>
                      <a:pt x="874" y="71"/>
                    </a:lnTo>
                    <a:lnTo>
                      <a:pt x="673" y="93"/>
                    </a:lnTo>
                    <a:lnTo>
                      <a:pt x="483" y="126"/>
                    </a:lnTo>
                    <a:lnTo>
                      <a:pt x="391" y="142"/>
                    </a:lnTo>
                    <a:lnTo>
                      <a:pt x="309" y="158"/>
                    </a:lnTo>
                    <a:lnTo>
                      <a:pt x="228" y="180"/>
                    </a:lnTo>
                    <a:lnTo>
                      <a:pt x="163" y="202"/>
                    </a:lnTo>
                    <a:lnTo>
                      <a:pt x="103" y="229"/>
                    </a:lnTo>
                    <a:lnTo>
                      <a:pt x="54" y="256"/>
                    </a:lnTo>
                    <a:lnTo>
                      <a:pt x="22" y="294"/>
                    </a:lnTo>
                    <a:lnTo>
                      <a:pt x="0" y="332"/>
                    </a:lnTo>
                    <a:lnTo>
                      <a:pt x="0" y="332"/>
                    </a:lnTo>
                    <a:close/>
                  </a:path>
                </a:pathLst>
              </a:custGeom>
              <a:gradFill rotWithShape="0">
                <a:gsLst>
                  <a:gs pos="0">
                    <a:schemeClr val="bg1">
                      <a:gamma/>
                      <a:shade val="87843"/>
                      <a:invGamma/>
                    </a:schemeClr>
                  </a:gs>
                  <a:gs pos="100000">
                    <a:schemeClr val="bg1"/>
                  </a:gs>
                </a:gsLst>
                <a:lin ang="2700000" scaled="1"/>
              </a:gradFill>
              <a:ln>
                <a:noFill/>
              </a:ln>
              <a:extLs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round/>
                    <a:headEnd/>
                    <a:tailEnd/>
                  </a14:hiddenLine>
                </a:ext>
              </a:extLst>
            </p:spPr>
            <p:txBody>
              <a:bodyPr/>
              <a:lstStyle/>
              <a:p>
                <a:pPr>
                  <a:defRPr/>
                </a:pPr>
                <a:endParaRPr lang="en-GB"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Garamond" pitchFamily="18" charset="0"/>
                </a:endParaRPr>
              </a:p>
            </p:txBody>
          </p:sp>
        </p:grpSp>
        <p:sp>
          <p:nvSpPr>
            <p:cNvPr id="354315" name="Freeform 11"/>
            <p:cNvSpPr>
              <a:spLocks/>
            </p:cNvSpPr>
            <p:nvPr/>
          </p:nvSpPr>
          <p:spPr bwMode="hidden">
            <a:xfrm>
              <a:off x="3322" y="1341"/>
              <a:ext cx="1825" cy="1537"/>
            </a:xfrm>
            <a:custGeom>
              <a:avLst/>
              <a:gdLst>
                <a:gd name="T0" fmla="*/ 982 w 2296"/>
                <a:gd name="T1" fmla="*/ 1061 h 1469"/>
                <a:gd name="T2" fmla="*/ 1357 w 2296"/>
                <a:gd name="T3" fmla="*/ 1012 h 1469"/>
                <a:gd name="T4" fmla="*/ 1666 w 2296"/>
                <a:gd name="T5" fmla="*/ 957 h 1469"/>
                <a:gd name="T6" fmla="*/ 1916 w 2296"/>
                <a:gd name="T7" fmla="*/ 897 h 1469"/>
                <a:gd name="T8" fmla="*/ 2100 w 2296"/>
                <a:gd name="T9" fmla="*/ 832 h 1469"/>
                <a:gd name="T10" fmla="*/ 2220 w 2296"/>
                <a:gd name="T11" fmla="*/ 756 h 1469"/>
                <a:gd name="T12" fmla="*/ 2285 w 2296"/>
                <a:gd name="T13" fmla="*/ 669 h 1469"/>
                <a:gd name="T14" fmla="*/ 2290 w 2296"/>
                <a:gd name="T15" fmla="*/ 560 h 1469"/>
                <a:gd name="T16" fmla="*/ 2241 w 2296"/>
                <a:gd name="T17" fmla="*/ 457 h 1469"/>
                <a:gd name="T18" fmla="*/ 2144 w 2296"/>
                <a:gd name="T19" fmla="*/ 364 h 1469"/>
                <a:gd name="T20" fmla="*/ 2008 w 2296"/>
                <a:gd name="T21" fmla="*/ 277 h 1469"/>
                <a:gd name="T22" fmla="*/ 1769 w 2296"/>
                <a:gd name="T23" fmla="*/ 157 h 1469"/>
                <a:gd name="T24" fmla="*/ 1612 w 2296"/>
                <a:gd name="T25" fmla="*/ 92 h 1469"/>
                <a:gd name="T26" fmla="*/ 1476 w 2296"/>
                <a:gd name="T27" fmla="*/ 43 h 1469"/>
                <a:gd name="T28" fmla="*/ 1384 w 2296"/>
                <a:gd name="T29" fmla="*/ 10 h 1469"/>
                <a:gd name="T30" fmla="*/ 1346 w 2296"/>
                <a:gd name="T31" fmla="*/ 0 h 1469"/>
                <a:gd name="T32" fmla="*/ 1655 w 2296"/>
                <a:gd name="T33" fmla="*/ 119 h 1469"/>
                <a:gd name="T34" fmla="*/ 1948 w 2296"/>
                <a:gd name="T35" fmla="*/ 255 h 1469"/>
                <a:gd name="T36" fmla="*/ 2068 w 2296"/>
                <a:gd name="T37" fmla="*/ 326 h 1469"/>
                <a:gd name="T38" fmla="*/ 2171 w 2296"/>
                <a:gd name="T39" fmla="*/ 402 h 1469"/>
                <a:gd name="T40" fmla="*/ 2236 w 2296"/>
                <a:gd name="T41" fmla="*/ 478 h 1469"/>
                <a:gd name="T42" fmla="*/ 2263 w 2296"/>
                <a:gd name="T43" fmla="*/ 560 h 1469"/>
                <a:gd name="T44" fmla="*/ 2241 w 2296"/>
                <a:gd name="T45" fmla="*/ 636 h 1469"/>
                <a:gd name="T46" fmla="*/ 2171 w 2296"/>
                <a:gd name="T47" fmla="*/ 702 h 1469"/>
                <a:gd name="T48" fmla="*/ 2062 w 2296"/>
                <a:gd name="T49" fmla="*/ 756 h 1469"/>
                <a:gd name="T50" fmla="*/ 1921 w 2296"/>
                <a:gd name="T51" fmla="*/ 800 h 1469"/>
                <a:gd name="T52" fmla="*/ 1748 w 2296"/>
                <a:gd name="T53" fmla="*/ 843 h 1469"/>
                <a:gd name="T54" fmla="*/ 1351 w 2296"/>
                <a:gd name="T55" fmla="*/ 908 h 1469"/>
                <a:gd name="T56" fmla="*/ 923 w 2296"/>
                <a:gd name="T57" fmla="*/ 968 h 1469"/>
                <a:gd name="T58" fmla="*/ 521 w 2296"/>
                <a:gd name="T59" fmla="*/ 1028 h 1469"/>
                <a:gd name="T60" fmla="*/ 353 w 2296"/>
                <a:gd name="T61" fmla="*/ 1066 h 1469"/>
                <a:gd name="T62" fmla="*/ 206 w 2296"/>
                <a:gd name="T63" fmla="*/ 1104 h 1469"/>
                <a:gd name="T64" fmla="*/ 92 w 2296"/>
                <a:gd name="T65" fmla="*/ 1148 h 1469"/>
                <a:gd name="T66" fmla="*/ 22 w 2296"/>
                <a:gd name="T67" fmla="*/ 1202 h 1469"/>
                <a:gd name="T68" fmla="*/ 0 w 2296"/>
                <a:gd name="T69" fmla="*/ 1262 h 1469"/>
                <a:gd name="T70" fmla="*/ 27 w 2296"/>
                <a:gd name="T71" fmla="*/ 1327 h 1469"/>
                <a:gd name="T72" fmla="*/ 98 w 2296"/>
                <a:gd name="T73" fmla="*/ 1382 h 1469"/>
                <a:gd name="T74" fmla="*/ 196 w 2296"/>
                <a:gd name="T75" fmla="*/ 1425 h 1469"/>
                <a:gd name="T76" fmla="*/ 326 w 2296"/>
                <a:gd name="T77" fmla="*/ 1469 h 1469"/>
                <a:gd name="T78" fmla="*/ 217 w 2296"/>
                <a:gd name="T79" fmla="*/ 1414 h 1469"/>
                <a:gd name="T80" fmla="*/ 147 w 2296"/>
                <a:gd name="T81" fmla="*/ 1360 h 1469"/>
                <a:gd name="T82" fmla="*/ 120 w 2296"/>
                <a:gd name="T83" fmla="*/ 1306 h 1469"/>
                <a:gd name="T84" fmla="*/ 141 w 2296"/>
                <a:gd name="T85" fmla="*/ 1257 h 1469"/>
                <a:gd name="T86" fmla="*/ 212 w 2296"/>
                <a:gd name="T87" fmla="*/ 1208 h 1469"/>
                <a:gd name="T88" fmla="*/ 342 w 2296"/>
                <a:gd name="T89" fmla="*/ 1164 h 1469"/>
                <a:gd name="T90" fmla="*/ 527 w 2296"/>
                <a:gd name="T91" fmla="*/ 1121 h 1469"/>
                <a:gd name="T92" fmla="*/ 771 w 2296"/>
                <a:gd name="T93" fmla="*/ 1088 h 146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</a:cxnLst>
              <a:rect l="0" t="0" r="r" b="b"/>
              <a:pathLst>
                <a:path w="2296" h="1469">
                  <a:moveTo>
                    <a:pt x="771" y="1088"/>
                  </a:moveTo>
                  <a:lnTo>
                    <a:pt x="982" y="1061"/>
                  </a:lnTo>
                  <a:lnTo>
                    <a:pt x="1178" y="1034"/>
                  </a:lnTo>
                  <a:lnTo>
                    <a:pt x="1357" y="1012"/>
                  </a:lnTo>
                  <a:lnTo>
                    <a:pt x="1520" y="985"/>
                  </a:lnTo>
                  <a:lnTo>
                    <a:pt x="1666" y="957"/>
                  </a:lnTo>
                  <a:lnTo>
                    <a:pt x="1796" y="930"/>
                  </a:lnTo>
                  <a:lnTo>
                    <a:pt x="1916" y="897"/>
                  </a:lnTo>
                  <a:lnTo>
                    <a:pt x="2013" y="870"/>
                  </a:lnTo>
                  <a:lnTo>
                    <a:pt x="2100" y="832"/>
                  </a:lnTo>
                  <a:lnTo>
                    <a:pt x="2171" y="800"/>
                  </a:lnTo>
                  <a:lnTo>
                    <a:pt x="2220" y="756"/>
                  </a:lnTo>
                  <a:lnTo>
                    <a:pt x="2263" y="712"/>
                  </a:lnTo>
                  <a:lnTo>
                    <a:pt x="2285" y="669"/>
                  </a:lnTo>
                  <a:lnTo>
                    <a:pt x="2296" y="614"/>
                  </a:lnTo>
                  <a:lnTo>
                    <a:pt x="2290" y="560"/>
                  </a:lnTo>
                  <a:lnTo>
                    <a:pt x="2269" y="500"/>
                  </a:lnTo>
                  <a:lnTo>
                    <a:pt x="2241" y="457"/>
                  </a:lnTo>
                  <a:lnTo>
                    <a:pt x="2198" y="408"/>
                  </a:lnTo>
                  <a:lnTo>
                    <a:pt x="2144" y="364"/>
                  </a:lnTo>
                  <a:lnTo>
                    <a:pt x="2079" y="321"/>
                  </a:lnTo>
                  <a:lnTo>
                    <a:pt x="2008" y="277"/>
                  </a:lnTo>
                  <a:lnTo>
                    <a:pt x="1927" y="234"/>
                  </a:lnTo>
                  <a:lnTo>
                    <a:pt x="1769" y="157"/>
                  </a:lnTo>
                  <a:lnTo>
                    <a:pt x="1688" y="125"/>
                  </a:lnTo>
                  <a:lnTo>
                    <a:pt x="1612" y="92"/>
                  </a:lnTo>
                  <a:lnTo>
                    <a:pt x="1536" y="65"/>
                  </a:lnTo>
                  <a:lnTo>
                    <a:pt x="1476" y="43"/>
                  </a:lnTo>
                  <a:lnTo>
                    <a:pt x="1422" y="27"/>
                  </a:lnTo>
                  <a:lnTo>
                    <a:pt x="1384" y="10"/>
                  </a:lnTo>
                  <a:lnTo>
                    <a:pt x="1357" y="5"/>
                  </a:lnTo>
                  <a:lnTo>
                    <a:pt x="1346" y="0"/>
                  </a:lnTo>
                  <a:lnTo>
                    <a:pt x="1498" y="54"/>
                  </a:lnTo>
                  <a:lnTo>
                    <a:pt x="1655" y="119"/>
                  </a:lnTo>
                  <a:lnTo>
                    <a:pt x="1807" y="185"/>
                  </a:lnTo>
                  <a:lnTo>
                    <a:pt x="1948" y="255"/>
                  </a:lnTo>
                  <a:lnTo>
                    <a:pt x="2013" y="288"/>
                  </a:lnTo>
                  <a:lnTo>
                    <a:pt x="2068" y="326"/>
                  </a:lnTo>
                  <a:lnTo>
                    <a:pt x="2122" y="364"/>
                  </a:lnTo>
                  <a:lnTo>
                    <a:pt x="2171" y="402"/>
                  </a:lnTo>
                  <a:lnTo>
                    <a:pt x="2209" y="440"/>
                  </a:lnTo>
                  <a:lnTo>
                    <a:pt x="2236" y="478"/>
                  </a:lnTo>
                  <a:lnTo>
                    <a:pt x="2252" y="522"/>
                  </a:lnTo>
                  <a:lnTo>
                    <a:pt x="2263" y="560"/>
                  </a:lnTo>
                  <a:lnTo>
                    <a:pt x="2258" y="598"/>
                  </a:lnTo>
                  <a:lnTo>
                    <a:pt x="2241" y="636"/>
                  </a:lnTo>
                  <a:lnTo>
                    <a:pt x="2214" y="669"/>
                  </a:lnTo>
                  <a:lnTo>
                    <a:pt x="2171" y="702"/>
                  </a:lnTo>
                  <a:lnTo>
                    <a:pt x="2122" y="729"/>
                  </a:lnTo>
                  <a:lnTo>
                    <a:pt x="2062" y="756"/>
                  </a:lnTo>
                  <a:lnTo>
                    <a:pt x="1997" y="778"/>
                  </a:lnTo>
                  <a:lnTo>
                    <a:pt x="1921" y="800"/>
                  </a:lnTo>
                  <a:lnTo>
                    <a:pt x="1834" y="821"/>
                  </a:lnTo>
                  <a:lnTo>
                    <a:pt x="1748" y="843"/>
                  </a:lnTo>
                  <a:lnTo>
                    <a:pt x="1552" y="876"/>
                  </a:lnTo>
                  <a:lnTo>
                    <a:pt x="1351" y="908"/>
                  </a:lnTo>
                  <a:lnTo>
                    <a:pt x="1134" y="941"/>
                  </a:lnTo>
                  <a:lnTo>
                    <a:pt x="923" y="968"/>
                  </a:lnTo>
                  <a:lnTo>
                    <a:pt x="716" y="995"/>
                  </a:lnTo>
                  <a:lnTo>
                    <a:pt x="521" y="1028"/>
                  </a:lnTo>
                  <a:lnTo>
                    <a:pt x="434" y="1044"/>
                  </a:lnTo>
                  <a:lnTo>
                    <a:pt x="353" y="1066"/>
                  </a:lnTo>
                  <a:lnTo>
                    <a:pt x="277" y="1082"/>
                  </a:lnTo>
                  <a:lnTo>
                    <a:pt x="206" y="1104"/>
                  </a:lnTo>
                  <a:lnTo>
                    <a:pt x="147" y="1126"/>
                  </a:lnTo>
                  <a:lnTo>
                    <a:pt x="92" y="1148"/>
                  </a:lnTo>
                  <a:lnTo>
                    <a:pt x="54" y="1175"/>
                  </a:lnTo>
                  <a:lnTo>
                    <a:pt x="22" y="1202"/>
                  </a:lnTo>
                  <a:lnTo>
                    <a:pt x="6" y="1229"/>
                  </a:lnTo>
                  <a:lnTo>
                    <a:pt x="0" y="1262"/>
                  </a:lnTo>
                  <a:lnTo>
                    <a:pt x="11" y="1295"/>
                  </a:lnTo>
                  <a:lnTo>
                    <a:pt x="27" y="1327"/>
                  </a:lnTo>
                  <a:lnTo>
                    <a:pt x="54" y="1355"/>
                  </a:lnTo>
                  <a:lnTo>
                    <a:pt x="98" y="1382"/>
                  </a:lnTo>
                  <a:lnTo>
                    <a:pt x="141" y="1404"/>
                  </a:lnTo>
                  <a:lnTo>
                    <a:pt x="196" y="1425"/>
                  </a:lnTo>
                  <a:lnTo>
                    <a:pt x="261" y="1447"/>
                  </a:lnTo>
                  <a:lnTo>
                    <a:pt x="326" y="1469"/>
                  </a:lnTo>
                  <a:lnTo>
                    <a:pt x="266" y="1442"/>
                  </a:lnTo>
                  <a:lnTo>
                    <a:pt x="217" y="1414"/>
                  </a:lnTo>
                  <a:lnTo>
                    <a:pt x="174" y="1387"/>
                  </a:lnTo>
                  <a:lnTo>
                    <a:pt x="147" y="1360"/>
                  </a:lnTo>
                  <a:lnTo>
                    <a:pt x="125" y="1333"/>
                  </a:lnTo>
                  <a:lnTo>
                    <a:pt x="120" y="1306"/>
                  </a:lnTo>
                  <a:lnTo>
                    <a:pt x="125" y="1278"/>
                  </a:lnTo>
                  <a:lnTo>
                    <a:pt x="141" y="1257"/>
                  </a:lnTo>
                  <a:lnTo>
                    <a:pt x="174" y="1229"/>
                  </a:lnTo>
                  <a:lnTo>
                    <a:pt x="212" y="1208"/>
                  </a:lnTo>
                  <a:lnTo>
                    <a:pt x="272" y="1186"/>
                  </a:lnTo>
                  <a:lnTo>
                    <a:pt x="342" y="1164"/>
                  </a:lnTo>
                  <a:lnTo>
                    <a:pt x="423" y="1142"/>
                  </a:lnTo>
                  <a:lnTo>
                    <a:pt x="527" y="1121"/>
                  </a:lnTo>
                  <a:lnTo>
                    <a:pt x="641" y="1104"/>
                  </a:lnTo>
                  <a:lnTo>
                    <a:pt x="771" y="1088"/>
                  </a:lnTo>
                  <a:lnTo>
                    <a:pt x="771" y="1088"/>
                  </a:lnTo>
                  <a:close/>
                </a:path>
              </a:pathLst>
            </a:custGeom>
            <a:gradFill rotWithShape="0">
              <a:gsLst>
                <a:gs pos="0">
                  <a:schemeClr val="bg1">
                    <a:gamma/>
                    <a:shade val="84706"/>
                    <a:invGamma/>
                  </a:schemeClr>
                </a:gs>
                <a:gs pos="100000">
                  <a:schemeClr val="bg1"/>
                </a:gs>
              </a:gsLst>
              <a:lin ang="27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endParaRPr>
            </a:p>
          </p:txBody>
        </p:sp>
        <p:sp>
          <p:nvSpPr>
            <p:cNvPr id="354316" name="Freeform 12"/>
            <p:cNvSpPr>
              <a:spLocks/>
            </p:cNvSpPr>
            <p:nvPr/>
          </p:nvSpPr>
          <p:spPr bwMode="hidden">
            <a:xfrm>
              <a:off x="0" y="0"/>
              <a:ext cx="5758" cy="1776"/>
            </a:xfrm>
            <a:custGeom>
              <a:avLst/>
              <a:gdLst>
                <a:gd name="T0" fmla="*/ 0 w 5740"/>
                <a:gd name="T1" fmla="*/ 0 h 1906"/>
                <a:gd name="T2" fmla="*/ 0 w 5740"/>
                <a:gd name="T3" fmla="*/ 1906 h 1906"/>
                <a:gd name="T4" fmla="*/ 5740 w 5740"/>
                <a:gd name="T5" fmla="*/ 1906 h 1906"/>
                <a:gd name="T6" fmla="*/ 5740 w 5740"/>
                <a:gd name="T7" fmla="*/ 0 h 1906"/>
                <a:gd name="T8" fmla="*/ 0 w 5740"/>
                <a:gd name="T9" fmla="*/ 0 h 1906"/>
                <a:gd name="T10" fmla="*/ 0 w 5740"/>
                <a:gd name="T11" fmla="*/ 0 h 190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5740" h="1906">
                  <a:moveTo>
                    <a:pt x="0" y="0"/>
                  </a:moveTo>
                  <a:lnTo>
                    <a:pt x="0" y="1906"/>
                  </a:lnTo>
                  <a:lnTo>
                    <a:pt x="5740" y="1906"/>
                  </a:lnTo>
                  <a:lnTo>
                    <a:pt x="5740" y="0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gradFill rotWithShape="0">
              <a:gsLst>
                <a:gs pos="0">
                  <a:schemeClr val="bg2"/>
                </a:gs>
                <a:gs pos="100000">
                  <a:schemeClr val="bg1"/>
                </a:gs>
              </a:gsLst>
              <a:lin ang="5400000" scaled="1"/>
            </a:gra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/>
            <a:lstStyle/>
            <a:p>
              <a:pPr>
                <a:defRPr/>
              </a:pPr>
              <a:endParaRPr lang="en-GB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aramond" pitchFamily="18" charset="0"/>
              </a:endParaRPr>
            </a:p>
          </p:txBody>
        </p:sp>
      </p:grpSp>
      <p:sp>
        <p:nvSpPr>
          <p:cNvPr id="354317" name="Rectangle 13"/>
          <p:cNvSpPr>
            <a:spLocks noGrp="1" noRot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54318" name="Rectangle 14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effectLst/>
                <a:latin typeface="Arial" pitchFamily="34" charset="0"/>
              </a:defRPr>
            </a:lvl1pPr>
          </a:lstStyle>
          <a:p>
            <a:endParaRPr lang="en-US"/>
          </a:p>
        </p:txBody>
      </p:sp>
      <p:sp>
        <p:nvSpPr>
          <p:cNvPr id="354319" name="Rectangle 15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187451057"/>
      </p:ext>
    </p:extLst>
  </p:cSld>
  <p:clrMap bg1="dk2" tx1="lt1" bg2="dk1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4" r:id="rId13"/>
    <p:sldLayoutId id="2147483675" r:id="rId14"/>
  </p:sldLayoutIdLst>
  <p:transition/>
  <p:timing>
    <p:tnLst>
      <p:par>
        <p:cTn id="1" dur="indefinite" restart="never" nodeType="tmRoot"/>
      </p:par>
    </p:tnLst>
  </p:timing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 b="1">
          <a:solidFill>
            <a:schemeClr val="tx2"/>
          </a:solidFill>
          <a:effectLst>
            <a:outerShdw blurRad="38100" dist="38100" dir="2700000" algn="tl">
              <a:srgbClr val="000000"/>
            </a:outerShdw>
          </a:effectLst>
          <a:latin typeface="Garamond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32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n"/>
        <a:defRPr sz="28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2"/>
        </a:buClr>
        <a:buSzPct val="70000"/>
        <a:buFont typeface="Wingdings" charset="2"/>
        <a:buChar char="n"/>
        <a:defRPr sz="24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accent2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hlink"/>
        </a:buClr>
        <a:buSzPct val="70000"/>
        <a:buFont typeface="Wingdings" pitchFamily="2" charset="2"/>
        <a:buChar char="n"/>
        <a:defRPr sz="2000">
          <a:solidFill>
            <a:schemeClr val="tx1"/>
          </a:solidFill>
          <a:effectLst>
            <a:outerShdw blurRad="38100" dist="38100" dir="2700000" algn="tl">
              <a:srgbClr val="000000"/>
            </a:outerShdw>
          </a:effectLst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image" Target="../media/image1.jpe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829A3453-FD41-40AB-B6C4-8C42E63DD4AB}" type="slidenum">
              <a:rPr lang="en-US" altLang="en-US" sz="1200" smtClean="0"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30723" name="Text Box 2"/>
          <p:cNvSpPr txBox="1">
            <a:spLocks noChangeArrowheads="1"/>
          </p:cNvSpPr>
          <p:nvPr/>
        </p:nvSpPr>
        <p:spPr bwMode="auto">
          <a:xfrm>
            <a:off x="1984375" y="5300663"/>
            <a:ext cx="5543550" cy="95410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1600" b="0" dirty="0" smtClean="0">
                <a:latin typeface="Helvetica" pitchFamily="34" charset="0"/>
                <a:cs typeface="Times New Roman" pitchFamily="18" charset="0"/>
              </a:rPr>
              <a:t>Ambassador Philip Griffiths</a:t>
            </a:r>
          </a:p>
          <a:p>
            <a:pPr algn="ctr">
              <a:spcBef>
                <a:spcPts val="0"/>
              </a:spcBef>
              <a:buClrTx/>
              <a:buSzTx/>
              <a:buFontTx/>
              <a:buNone/>
            </a:pPr>
            <a:r>
              <a:rPr lang="en-GB" altLang="en-US" sz="1600" dirty="0" smtClean="0">
                <a:latin typeface="Helvetica" pitchFamily="34" charset="0"/>
                <a:cs typeface="Times New Roman" pitchFamily="18" charset="0"/>
              </a:rPr>
              <a:t>Head of Secretariat</a:t>
            </a:r>
            <a:endParaRPr lang="en-GB" altLang="en-US" sz="1600" b="0" dirty="0" smtClean="0">
              <a:latin typeface="Helvetica" pitchFamily="34" charset="0"/>
              <a:cs typeface="Times New Roman" pitchFamily="18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r>
              <a:rPr lang="en-GB" altLang="en-US" sz="1600" b="0" dirty="0" smtClean="0">
                <a:latin typeface="Helvetica" pitchFamily="34" charset="0"/>
                <a:cs typeface="Times New Roman" pitchFamily="18" charset="0"/>
              </a:rPr>
              <a:t>www.wassenaar.org</a:t>
            </a:r>
            <a:endParaRPr lang="en-US" altLang="en-US" sz="1600" b="0" dirty="0">
              <a:latin typeface="Helvetica" pitchFamily="34" charset="0"/>
              <a:cs typeface="Times New Roman" pitchFamily="18" charset="0"/>
            </a:endParaRPr>
          </a:p>
        </p:txBody>
      </p:sp>
      <p:sp>
        <p:nvSpPr>
          <p:cNvPr id="30724" name="Text Box 4"/>
          <p:cNvSpPr txBox="1">
            <a:spLocks noChangeArrowheads="1"/>
          </p:cNvSpPr>
          <p:nvPr/>
        </p:nvSpPr>
        <p:spPr bwMode="auto">
          <a:xfrm>
            <a:off x="539750" y="341313"/>
            <a:ext cx="8135938" cy="261917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alt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WASSENAAR ARRANGEMENT</a:t>
            </a:r>
          </a:p>
          <a:p>
            <a:pPr algn="ctr">
              <a:buFont typeface="Wingdings" pitchFamily="2" charset="2"/>
              <a:buNone/>
            </a:pPr>
            <a:r>
              <a:rPr lang="en-US" altLang="en-US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MEETING WITH SINGAPORE INDUSTRY</a:t>
            </a:r>
            <a:endParaRPr lang="en-US" altLang="en-US" sz="2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algn="ctr">
              <a:buFont typeface="Wingdings" pitchFamily="2" charset="2"/>
              <a:buNone/>
            </a:pPr>
            <a:r>
              <a:rPr lang="en-US" altLang="en-US" sz="2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Singapore, 12 July 2017</a:t>
            </a:r>
            <a:endParaRPr lang="en-US" altLang="en-US" sz="20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algn="ctr">
              <a:spcBef>
                <a:spcPts val="1800"/>
              </a:spcBef>
              <a:buClrTx/>
              <a:buSzTx/>
              <a:buFontTx/>
              <a:buNone/>
            </a:pPr>
            <a:r>
              <a:rPr lang="en-US" alt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Introduction to the </a:t>
            </a:r>
            <a:r>
              <a:rPr lang="en-US" altLang="en-US" sz="2400" dirty="0" err="1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Wassenaar</a:t>
            </a:r>
            <a:r>
              <a:rPr lang="en-US" alt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Arrangement</a:t>
            </a:r>
            <a:endParaRPr lang="en-US" altLang="en-US" sz="24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algn="ctr"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2800" dirty="0">
              <a:solidFill>
                <a:srgbClr val="FFC000"/>
              </a:solidFill>
              <a:latin typeface="Helvetica" pitchFamily="34" charset="0"/>
            </a:endParaRPr>
          </a:p>
        </p:txBody>
      </p:sp>
      <p:sp>
        <p:nvSpPr>
          <p:cNvPr id="30725" name="Text Box 5"/>
          <p:cNvSpPr txBox="1">
            <a:spLocks noChangeArrowheads="1"/>
          </p:cNvSpPr>
          <p:nvPr/>
        </p:nvSpPr>
        <p:spPr bwMode="auto">
          <a:xfrm>
            <a:off x="5724525" y="188913"/>
            <a:ext cx="2376488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b="0">
              <a:latin typeface="Times New Roman" pitchFamily="18" charset="0"/>
            </a:endParaRPr>
          </a:p>
        </p:txBody>
      </p:sp>
      <p:pic>
        <p:nvPicPr>
          <p:cNvPr id="30726" name="Picture 8" descr="Picture-a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92388" y="2852738"/>
            <a:ext cx="4029075" cy="2235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879935963"/>
      </p:ext>
    </p:extLst>
  </p:cSld>
  <p:clrMapOvr>
    <a:overrideClrMapping bg1="dk2" tx1="lt1" bg2="dk1" tx2="lt2" accent1="accent1" accent2="accent2" accent3="accent3" accent4="accent4" accent5="accent5" accent6="accent6" hlink="hlink" folHlink="folHlink"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898" name="Rectangle 2"/>
          <p:cNvSpPr>
            <a:spLocks noGrp="1" noChangeArrowheads="1"/>
          </p:cNvSpPr>
          <p:nvPr>
            <p:ph type="title"/>
          </p:nvPr>
        </p:nvSpPr>
        <p:spPr>
          <a:xfrm>
            <a:off x="395288" y="836613"/>
            <a:ext cx="8229600" cy="360362"/>
          </a:xfrm>
        </p:spPr>
        <p:txBody>
          <a:bodyPr>
            <a:normAutofit fontScale="90000"/>
          </a:bodyPr>
          <a:lstStyle/>
          <a:p>
            <a:pPr>
              <a:defRPr/>
            </a:pPr>
            <a:r>
              <a:rPr lang="en-US" sz="2800" dirty="0" smtClean="0">
                <a:solidFill>
                  <a:srgbClr val="FFC000"/>
                </a:solidFill>
                <a:latin typeface="Helvetica" pitchFamily="34" charset="0"/>
              </a:rPr>
              <a:t/>
            </a:r>
            <a:br>
              <a:rPr lang="en-US" sz="2800" dirty="0" smtClean="0">
                <a:solidFill>
                  <a:srgbClr val="FFC000"/>
                </a:solidFill>
                <a:latin typeface="Helvetica" pitchFamily="34" charset="0"/>
              </a:rPr>
            </a:b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WASSENAAR </a:t>
            </a:r>
            <a: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ARRANGEMENT</a:t>
            </a:r>
            <a:br>
              <a:rPr 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</a:b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/>
            </a:r>
            <a:b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</a:br>
            <a:r>
              <a:rPr lang="en-GB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BEST PRACTICES,</a:t>
            </a:r>
            <a:br>
              <a:rPr lang="en-GB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</a:br>
            <a:r>
              <a:rPr lang="en-GB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ELEMENTS AND PROCEDURES</a:t>
            </a:r>
            <a:endParaRPr lang="en-US" sz="2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</p:txBody>
      </p:sp>
      <p:sp>
        <p:nvSpPr>
          <p:cNvPr id="38915" name="Slide Number Placeholder 5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fld id="{59B2E99C-B181-4357-9F52-A8F8FAECE7CA}" type="slidenum">
              <a:rPr lang="en-US" altLang="en-US" sz="1200" smtClean="0">
                <a:latin typeface="Arial" pitchFamily="34" charset="0"/>
                <a:cs typeface="Arial" pitchFamily="34" charset="0"/>
              </a:rPr>
              <a:pPr algn="r">
                <a:spcBef>
                  <a:spcPct val="0"/>
                </a:spcBef>
                <a:buClrTx/>
                <a:buSzTx/>
                <a:buFontTx/>
                <a:buNone/>
              </a:pPr>
              <a:t>10</a:t>
            </a:fld>
            <a:endParaRPr lang="en-US" altLang="en-US" sz="12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48132" name="Rectangle 3"/>
          <p:cNvSpPr>
            <a:spLocks noChangeArrowheads="1"/>
          </p:cNvSpPr>
          <p:nvPr/>
        </p:nvSpPr>
        <p:spPr bwMode="auto">
          <a:xfrm>
            <a:off x="395288" y="2781300"/>
            <a:ext cx="8280400" cy="2808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marL="1176338" indent="-4572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marL="1519238" indent="-438150" algn="just" eaLnBrk="1" hangingPunct="1">
              <a:spcBef>
                <a:spcPts val="0"/>
              </a:spcBef>
              <a:spcAft>
                <a:spcPts val="1000"/>
              </a:spcAft>
              <a:buClr>
                <a:srgbClr val="FFC000"/>
              </a:buClr>
              <a:buFont typeface="Wingdings" pitchFamily="2" charset="2"/>
              <a:buChar char="§"/>
              <a:defRPr/>
            </a:pPr>
            <a:endParaRPr lang="en-GB" altLang="en-US" sz="2600" b="0" dirty="0" smtClean="0">
              <a:latin typeface="Helvetica" panose="020B0604020202020204" pitchFamily="34" charset="0"/>
            </a:endParaRPr>
          </a:p>
          <a:p>
            <a:pPr marL="1524000" indent="-444500">
              <a:spcBef>
                <a:spcPts val="0"/>
              </a:spcBef>
              <a:defRPr/>
            </a:pPr>
            <a:r>
              <a:rPr lang="en-GB" altLang="en-US" sz="2400" b="0" spc="-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Some 25 best practices, elements and procedures </a:t>
            </a:r>
          </a:p>
          <a:p>
            <a:pPr marL="1524000" indent="-444500">
              <a:spcBef>
                <a:spcPts val="1800"/>
              </a:spcBef>
              <a:defRPr/>
            </a:pPr>
            <a:r>
              <a:rPr lang="en-GB" altLang="en-US" sz="2400" b="0" spc="-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Non-binding guidance for national export control policy and practice</a:t>
            </a:r>
          </a:p>
          <a:p>
            <a:pPr marL="1524000" indent="-444500">
              <a:spcBef>
                <a:spcPts val="1800"/>
              </a:spcBef>
              <a:defRPr/>
            </a:pPr>
            <a:r>
              <a:rPr lang="en-GB" altLang="en-US" sz="2400" b="0" spc="-4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A thematically-based Compendium issued</a:t>
            </a:r>
          </a:p>
          <a:p>
            <a:pPr marL="1524000" indent="-444500">
              <a:spcBef>
                <a:spcPts val="1800"/>
              </a:spcBef>
              <a:defRPr/>
            </a:pPr>
            <a:r>
              <a:rPr lang="en-GB" altLang="en-US" sz="2400" b="0" spc="-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R</a:t>
            </a:r>
            <a:r>
              <a:rPr lang="en-GB" altLang="en-US" sz="2400" b="0" spc="-4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egular </a:t>
            </a:r>
            <a:r>
              <a:rPr lang="en-GB" altLang="en-US" sz="2400" b="0" spc="-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review and updating </a:t>
            </a:r>
          </a:p>
          <a:p>
            <a:pPr marL="1524000" indent="-444500">
              <a:spcBef>
                <a:spcPts val="1800"/>
              </a:spcBef>
              <a:defRPr/>
            </a:pPr>
            <a:r>
              <a:rPr lang="en-GB" altLang="en-US" sz="2400" b="0" spc="-4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Available on the WA </a:t>
            </a:r>
            <a:r>
              <a:rPr lang="en-GB" altLang="en-US" sz="2400" b="0" spc="-4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website</a:t>
            </a:r>
          </a:p>
          <a:p>
            <a:pPr marL="719138" indent="0" eaLnBrk="1" hangingPunct="1">
              <a:spcBef>
                <a:spcPts val="100"/>
              </a:spcBef>
              <a:spcAft>
                <a:spcPts val="1000"/>
              </a:spcAft>
              <a:buClr>
                <a:srgbClr val="FFC000"/>
              </a:buClr>
              <a:buSzPct val="125000"/>
              <a:buFont typeface="Wingdings" pitchFamily="2" charset="2"/>
              <a:buNone/>
              <a:defRPr/>
            </a:pPr>
            <a:endParaRPr lang="en-GB" altLang="en-US" sz="2800" b="0" dirty="0">
              <a:latin typeface="Helv" charset="0"/>
            </a:endParaRPr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>
              <a:defRPr/>
            </a:pPr>
            <a:r>
              <a:rPr lang="en-US" smtClean="0"/>
              <a:t>Wassenaar Arrangement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9074592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8514" name="Rectangle 2"/>
          <p:cNvSpPr>
            <a:spLocks noGrp="1" noChangeArrowheads="1"/>
          </p:cNvSpPr>
          <p:nvPr>
            <p:ph type="ctrTitle" sz="quarter"/>
          </p:nvPr>
        </p:nvSpPr>
        <p:spPr>
          <a:xfrm>
            <a:off x="684213" y="549275"/>
            <a:ext cx="7772400" cy="863600"/>
          </a:xfrm>
        </p:spPr>
        <p:txBody>
          <a:bodyPr>
            <a:normAutofit fontScale="90000"/>
          </a:bodyPr>
          <a:lstStyle/>
          <a:p>
            <a:pPr eaLnBrk="1" hangingPunct="1">
              <a:defRPr/>
            </a:pPr>
            <a:r>
              <a:rPr lang="en-US" sz="3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Arial" panose="020B0604020202020204" pitchFamily="34" charset="0"/>
              </a:rPr>
              <a:t>WASSENAAR </a:t>
            </a:r>
            <a:r>
              <a:rPr lang="en-US" sz="31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Arial" panose="020B0604020202020204" pitchFamily="34" charset="0"/>
              </a:rPr>
              <a:t>ARRANGEMENT</a:t>
            </a:r>
            <a:r>
              <a:rPr lang="en-US" sz="31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</a:t>
            </a: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/>
            </a:r>
            <a:b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</a:br>
            <a:r>
              <a:rPr lang="en-US" sz="29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OUTREACH</a:t>
            </a:r>
            <a:r>
              <a:rPr lang="en-US" sz="29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</a:t>
            </a:r>
          </a:p>
        </p:txBody>
      </p:sp>
      <p:sp>
        <p:nvSpPr>
          <p:cNvPr id="448515" name="Rectangle 3"/>
          <p:cNvSpPr>
            <a:spLocks noGrp="1" noChangeArrowheads="1"/>
          </p:cNvSpPr>
          <p:nvPr>
            <p:ph type="subTitle" sz="quarter" idx="1"/>
          </p:nvPr>
        </p:nvSpPr>
        <p:spPr>
          <a:xfrm>
            <a:off x="0" y="1772816"/>
            <a:ext cx="9144000" cy="3671888"/>
          </a:xfrm>
        </p:spPr>
        <p:txBody>
          <a:bodyPr lIns="0">
            <a:noAutofit/>
          </a:bodyPr>
          <a:lstStyle/>
          <a:p>
            <a:pPr marL="2152650" lvl="2" indent="-449263" algn="l" eaLnBrk="1" hangingPunct="1">
              <a:lnSpc>
                <a:spcPct val="150000"/>
              </a:lnSpc>
              <a:buClr>
                <a:srgbClr val="FFC000"/>
              </a:buClr>
              <a:buSzPct val="100000"/>
              <a:buFont typeface="Wingdings" pitchFamily="2" charset="2"/>
              <a:buChar char="§"/>
              <a:defRPr/>
            </a:pPr>
            <a:r>
              <a:rPr lang="en-US" altLang="en-US" dirty="0" smtClean="0">
                <a:effectLst/>
                <a:latin typeface="Helvetica" pitchFamily="34" charset="0"/>
              </a:rPr>
              <a:t>Collective briefings </a:t>
            </a:r>
          </a:p>
          <a:p>
            <a:pPr marL="2152650" lvl="2" indent="-449263" algn="l" eaLnBrk="1" hangingPunct="1">
              <a:lnSpc>
                <a:spcPct val="150000"/>
              </a:lnSpc>
              <a:buClr>
                <a:srgbClr val="FFC000"/>
              </a:buClr>
              <a:buSzPct val="100000"/>
              <a:buFont typeface="Wingdings" pitchFamily="2" charset="2"/>
              <a:buChar char="§"/>
              <a:defRPr/>
            </a:pPr>
            <a:r>
              <a:rPr lang="en-US" altLang="en-US" dirty="0" smtClean="0">
                <a:effectLst/>
                <a:latin typeface="Helvetica" pitchFamily="34" charset="0"/>
              </a:rPr>
              <a:t>Bilateral dialogue/visits</a:t>
            </a:r>
          </a:p>
          <a:p>
            <a:pPr marL="2152650" lvl="2" indent="-449263" algn="l" eaLnBrk="1" hangingPunct="1">
              <a:spcBef>
                <a:spcPts val="1200"/>
              </a:spcBef>
              <a:spcAft>
                <a:spcPts val="2400"/>
              </a:spcAft>
              <a:buClr>
                <a:srgbClr val="FFC000"/>
              </a:buClr>
              <a:buSzPct val="100000"/>
              <a:buFont typeface="Wingdings" pitchFamily="2" charset="2"/>
              <a:buChar char="§"/>
              <a:defRPr/>
            </a:pPr>
            <a:r>
              <a:rPr lang="en-US" altLang="en-US" dirty="0" smtClean="0">
                <a:effectLst/>
                <a:latin typeface="Helvetica" pitchFamily="34" charset="0"/>
              </a:rPr>
              <a:t>International conferences, including industry/ academia</a:t>
            </a:r>
          </a:p>
          <a:p>
            <a:pPr marL="2152650" lvl="2" indent="-449263" algn="l" eaLnBrk="1" hangingPunct="1">
              <a:spcBef>
                <a:spcPts val="0"/>
              </a:spcBef>
              <a:buClr>
                <a:srgbClr val="FFC000"/>
              </a:buClr>
              <a:buSzPct val="100000"/>
              <a:buFont typeface="Wingdings" pitchFamily="2" charset="2"/>
              <a:buChar char="§"/>
              <a:defRPr/>
            </a:pPr>
            <a:r>
              <a:rPr lang="en-US" altLang="en-US" dirty="0" smtClean="0">
                <a:effectLst/>
                <a:latin typeface="Helvetica" pitchFamily="34" charset="0"/>
              </a:rPr>
              <a:t>Other export control regimes and relevant </a:t>
            </a:r>
            <a:r>
              <a:rPr lang="en-GB" altLang="en-US" dirty="0" smtClean="0">
                <a:effectLst/>
                <a:latin typeface="Helvetica" pitchFamily="34" charset="0"/>
              </a:rPr>
              <a:t>organisations</a:t>
            </a:r>
          </a:p>
          <a:p>
            <a:pPr marL="2152650" lvl="2" indent="-449263" algn="l" eaLnBrk="1" hangingPunct="1">
              <a:spcBef>
                <a:spcPts val="2400"/>
              </a:spcBef>
              <a:buClr>
                <a:srgbClr val="FFC000"/>
              </a:buClr>
              <a:buSzPct val="100000"/>
              <a:buFont typeface="Wingdings" pitchFamily="2" charset="2"/>
              <a:buChar char="§"/>
              <a:defRPr/>
            </a:pPr>
            <a:r>
              <a:rPr lang="en-GB" altLang="en-US" dirty="0" smtClean="0">
                <a:effectLst/>
                <a:latin typeface="Helvetica" pitchFamily="34" charset="0"/>
              </a:rPr>
              <a:t>Individual WA Participating States active in their national and/or regional capacities </a:t>
            </a:r>
          </a:p>
          <a:p>
            <a:pPr algn="l" eaLnBrk="1" hangingPunct="1">
              <a:defRPr/>
            </a:pPr>
            <a:endParaRPr lang="en-US" altLang="en-US" sz="2400" dirty="0" smtClean="0"/>
          </a:p>
          <a:p>
            <a:pPr eaLnBrk="1" hangingPunct="1">
              <a:defRPr/>
            </a:pPr>
            <a:r>
              <a:rPr lang="en-US" altLang="en-US" sz="2400" dirty="0" smtClean="0"/>
              <a:t> </a:t>
            </a:r>
          </a:p>
        </p:txBody>
      </p:sp>
      <p:sp>
        <p:nvSpPr>
          <p:cNvPr id="43013" name="Footer Placeholder 1"/>
          <p:cNvSpPr>
            <a:spLocks noGrp="1"/>
          </p:cNvSpPr>
          <p:nvPr>
            <p:ph type="ftr" sz="quarter" idx="11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3200">
                <a:solidFill>
                  <a:schemeClr val="tx1"/>
                </a:solidFill>
                <a:latin typeface="Garamond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800">
                <a:solidFill>
                  <a:schemeClr val="tx1"/>
                </a:solidFill>
                <a:latin typeface="Garamond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charset="2"/>
              <a:buChar char="n"/>
              <a:defRPr sz="2400">
                <a:solidFill>
                  <a:schemeClr val="tx1"/>
                </a:solidFill>
                <a:latin typeface="Garamond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charset="2"/>
              <a:buChar char="n"/>
              <a:defRPr sz="2000">
                <a:solidFill>
                  <a:schemeClr val="tx1"/>
                </a:solidFill>
                <a:latin typeface="Garamond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US" altLang="en-US" sz="1200">
                <a:latin typeface="Arial" charset="0"/>
              </a:rPr>
              <a:t>Wassenaar Arrangement</a:t>
            </a:r>
          </a:p>
        </p:txBody>
      </p:sp>
      <p:sp>
        <p:nvSpPr>
          <p:cNvPr id="43012" name="Rectangle 15"/>
          <p:cNvSpPr>
            <a:spLocks noGrp="1" noChangeArrowheads="1"/>
          </p:cNvSpPr>
          <p:nvPr>
            <p:ph type="sldNum" sz="quarter" idx="12"/>
          </p:nvPr>
        </p:nvSpPr>
        <p:spPr>
          <a:extLst>
            <a:ext uri="{AF507438-7753-43E0-B8FC-AC1667EBCBE1}">
              <a14:hiddenEffects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>
            <a:lvl1pPr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  <a:defRPr/>
            </a:pPr>
            <a:fld id="{C55E3AFE-9759-4DA9-BAF9-7883C984F6D6}" type="slidenum">
              <a:rPr lang="en-US" altLang="en-US" sz="1200" smtClean="0">
                <a:latin typeface="Arial" pitchFamily="34" charset="0"/>
              </a:rPr>
              <a:pPr>
                <a:spcBef>
                  <a:spcPct val="0"/>
                </a:spcBef>
                <a:buClrTx/>
                <a:buSzTx/>
                <a:buFontTx/>
                <a:buNone/>
                <a:defRPr/>
              </a:pPr>
              <a:t>11</a:t>
            </a:fld>
            <a:endParaRPr lang="en-US" altLang="en-US" sz="1200" dirty="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08457121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333375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504020202030204" pitchFamily="34" charset="0"/>
                <a:cs typeface="Arial" panose="020B0604020202020204" pitchFamily="34" charset="0"/>
              </a:rPr>
              <a:t>WASSENAAR ARRANGEMENT &amp;</a:t>
            </a:r>
            <a:b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504020202030204" pitchFamily="34" charset="0"/>
                <a:cs typeface="Arial" panose="020B0604020202020204" pitchFamily="34" charset="0"/>
              </a:rPr>
            </a:br>
            <a:r>
              <a:rPr lang="en-US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504020202030204" pitchFamily="34" charset="0"/>
                <a:cs typeface="Arial" panose="020B0604020202020204" pitchFamily="34" charset="0"/>
              </a:rPr>
              <a:t>ARMS TRADE TREATY (ATT)</a:t>
            </a:r>
            <a:endParaRPr lang="en-US" sz="2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50402020203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8313" y="1989138"/>
            <a:ext cx="8229600" cy="2476500"/>
          </a:xfrm>
        </p:spPr>
        <p:txBody>
          <a:bodyPr>
            <a:normAutofit fontScale="25000" lnSpcReduction="20000"/>
          </a:bodyPr>
          <a:lstStyle/>
          <a:p>
            <a:pPr marL="1252538" indent="-531813"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9600" dirty="0" smtClean="0">
                <a:effectLst/>
                <a:latin typeface="Helvetica" pitchFamily="34" charset="0"/>
              </a:rPr>
              <a:t>Wide-spread international acceptance of need for regulation of international transfers of conventional arms</a:t>
            </a:r>
          </a:p>
          <a:p>
            <a:pPr marL="1252538" indent="-531813">
              <a:spcBef>
                <a:spcPts val="2400"/>
              </a:spcBef>
              <a:buSzPct val="100000"/>
              <a:buFont typeface="Wingdings" panose="05000000000000000000" pitchFamily="2" charset="2"/>
              <a:buChar char="§"/>
              <a:tabLst>
                <a:tab pos="1252538" algn="l"/>
              </a:tabLst>
              <a:defRPr/>
            </a:pPr>
            <a:r>
              <a:rPr lang="en-US" sz="9600" dirty="0" smtClean="0">
                <a:effectLst/>
                <a:latin typeface="Helvetica" pitchFamily="34" charset="0"/>
              </a:rPr>
              <a:t>Goals of ATT align with those of WA</a:t>
            </a:r>
          </a:p>
          <a:p>
            <a:pPr marL="1252538" indent="-533400">
              <a:spcBef>
                <a:spcPts val="2400"/>
              </a:spcBef>
              <a:buSzPct val="100000"/>
              <a:buFont typeface="Wingdings" panose="05000000000000000000" pitchFamily="2" charset="2"/>
              <a:buChar char="§"/>
              <a:tabLst>
                <a:tab pos="1616075" algn="l"/>
              </a:tabLst>
              <a:defRPr/>
            </a:pPr>
            <a:r>
              <a:rPr lang="en-US" sz="9600" dirty="0" smtClean="0">
                <a:effectLst/>
                <a:latin typeface="Helvetica" pitchFamily="34" charset="0"/>
              </a:rPr>
              <a:t>WA members ready to share experience &amp; expertise with other countries</a:t>
            </a:r>
          </a:p>
          <a:p>
            <a:pPr marL="1252538" indent="-531813">
              <a:spcBef>
                <a:spcPts val="2400"/>
              </a:spcBef>
              <a:buSzPct val="100000"/>
              <a:buFont typeface="Wingdings" panose="05000000000000000000" pitchFamily="2" charset="2"/>
              <a:buChar char="§"/>
              <a:tabLst>
                <a:tab pos="1616075" algn="l"/>
              </a:tabLst>
              <a:defRPr/>
            </a:pPr>
            <a:r>
              <a:rPr lang="en-US" sz="9600" dirty="0" smtClean="0">
                <a:effectLst/>
                <a:latin typeface="Helvetica" pitchFamily="34" charset="0"/>
              </a:rPr>
              <a:t>WA Secretariat monitoring opportunities for WA to contribute to international cooperation</a:t>
            </a:r>
          </a:p>
          <a:p>
            <a:pPr>
              <a:spcBef>
                <a:spcPts val="2400"/>
              </a:spcBef>
              <a:buFont typeface="Arial" panose="020B0604020202020204" pitchFamily="34" charset="0"/>
              <a:buChar char="•"/>
              <a:tabLst>
                <a:tab pos="1616075" algn="l"/>
              </a:tabLst>
              <a:defRPr/>
            </a:pPr>
            <a:endParaRPr lang="en-US" sz="2800" dirty="0" smtClean="0">
              <a:latin typeface="Helvetica" pitchFamily="34" charset="0"/>
            </a:endParaRPr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  <a:p>
            <a:pPr marL="0" indent="0"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40964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AF6DAB96-B711-49F5-922A-2C754C2413A1}" type="slidenum">
              <a:rPr lang="en-US" altLang="en-US" sz="1200" smtClean="0"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12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40965" name="Footer Placeholder 4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Wassenaar Arrangement</a:t>
            </a:r>
          </a:p>
        </p:txBody>
      </p:sp>
    </p:spTree>
    <p:extLst>
      <p:ext uri="{BB962C8B-B14F-4D97-AF65-F5344CB8AC3E}">
        <p14:creationId xmlns:p14="http://schemas.microsoft.com/office/powerpoint/2010/main" val="3033113349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5288" y="404813"/>
            <a:ext cx="8064500" cy="1295400"/>
          </a:xfrm>
        </p:spPr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Arial" panose="020B0604020202020204" pitchFamily="34" charset="0"/>
              </a:rPr>
              <a:t>WASSENAAR ARRANGEMENT</a:t>
            </a:r>
            <a:b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Arial" panose="020B0604020202020204" pitchFamily="34" charset="0"/>
              </a:rPr>
            </a:br>
            <a:r>
              <a:rPr lang="en-US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  <a:cs typeface="Arial" panose="020B0604020202020204" pitchFamily="34" charset="0"/>
              </a:rPr>
              <a:t>OTHER WORK IN 2016</a:t>
            </a:r>
            <a:endParaRPr lang="en-US" sz="2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288" y="1989138"/>
            <a:ext cx="8569325" cy="4608512"/>
          </a:xfrm>
        </p:spPr>
        <p:txBody>
          <a:bodyPr/>
          <a:lstStyle/>
          <a:p>
            <a:pPr marL="1519238" indent="-360363" algn="just" eaLnBrk="1" hangingPunct="1">
              <a:spcBef>
                <a:spcPts val="100"/>
              </a:spcBef>
              <a:spcAft>
                <a:spcPts val="1000"/>
              </a:spcAft>
              <a:buClr>
                <a:srgbClr val="FFC000"/>
              </a:buClr>
              <a:buSzPct val="125000"/>
              <a:buFont typeface="Wingdings" pitchFamily="2" charset="2"/>
              <a:buChar char="§"/>
              <a:defRPr/>
            </a:pPr>
            <a:r>
              <a:rPr lang="en-GB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Fifth internal</a:t>
            </a:r>
            <a:r>
              <a:rPr lang="en-GB" alt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</a:t>
            </a:r>
            <a:r>
              <a:rPr lang="en-GB" altLang="en-US" sz="24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Assessment </a:t>
            </a:r>
            <a:r>
              <a:rPr lang="en-GB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of overall functioning:</a:t>
            </a:r>
            <a:endParaRPr lang="en-GB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1700213" lvl="1" indent="360363" eaLnBrk="1" hangingPunct="1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alt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Conclusions adopted by 2016 WA Plenary </a:t>
            </a:r>
          </a:p>
          <a:p>
            <a:pPr marL="1262063" lvl="1" indent="-103188" eaLnBrk="1" hangingPunct="1">
              <a:spcBef>
                <a:spcPts val="0"/>
              </a:spcBef>
              <a:spcAft>
                <a:spcPts val="0"/>
              </a:spcAft>
              <a:buClr>
                <a:srgbClr val="FFC000"/>
              </a:buClr>
              <a:buSzPct val="125000"/>
              <a:buFont typeface="Wingdings" pitchFamily="2" charset="2"/>
              <a:buChar char="§"/>
              <a:defRPr/>
            </a:pPr>
            <a:endParaRPr lang="en-GB" altLang="en-US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1519238" lvl="1" indent="-360363" eaLnBrk="1" hangingPunct="1">
              <a:spcBef>
                <a:spcPts val="100"/>
              </a:spcBef>
              <a:spcAft>
                <a:spcPts val="1000"/>
              </a:spcAft>
              <a:buClr>
                <a:srgbClr val="FFC000"/>
              </a:buClr>
              <a:buSzPct val="125000"/>
              <a:buFont typeface="Wingdings" pitchFamily="2" charset="2"/>
              <a:buChar char="§"/>
              <a:tabLst>
                <a:tab pos="90488" algn="l"/>
                <a:tab pos="1609725" algn="l"/>
              </a:tabLst>
              <a:defRPr/>
            </a:pPr>
            <a:r>
              <a:rPr lang="en-GB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20</a:t>
            </a:r>
            <a:r>
              <a:rPr lang="en-GB" sz="2400" baseline="300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th</a:t>
            </a:r>
            <a:r>
              <a:rPr lang="en-GB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Anniversary </a:t>
            </a: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of the WA’s inception (1996),  including:</a:t>
            </a:r>
            <a:endParaRPr lang="en-GB" sz="2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2060575" lvl="2" indent="-360363" eaLnBrk="1" hangingPunct="1"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§"/>
              <a:tabLst>
                <a:tab pos="2060575" algn="l"/>
              </a:tabLst>
              <a:defRPr/>
            </a:pPr>
            <a:r>
              <a:rPr lang="en-GB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Practical Workshop</a:t>
            </a:r>
            <a:r>
              <a:rPr lang="en-GB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, 27-28 June 2016, Vienna </a:t>
            </a:r>
          </a:p>
          <a:p>
            <a:pPr marL="2060575" lvl="2" indent="-360363" eaLnBrk="1" hangingPunct="1"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§"/>
              <a:tabLst>
                <a:tab pos="2060575" algn="l"/>
              </a:tabLst>
              <a:defRPr/>
            </a:pPr>
            <a:r>
              <a:rPr lang="en-GB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Commemorative Event</a:t>
            </a:r>
            <a:r>
              <a:rPr lang="en-GB" altLang="en-US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, 6 December 2016, Vienna</a:t>
            </a:r>
          </a:p>
          <a:p>
            <a:pPr marL="1519238" lvl="2" indent="-360363" eaLnBrk="1" hangingPunct="1">
              <a:spcBef>
                <a:spcPts val="600"/>
              </a:spcBef>
              <a:spcAft>
                <a:spcPts val="0"/>
              </a:spcAft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Upgrading of </a:t>
            </a:r>
            <a:r>
              <a:rPr lang="en-GB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 </a:t>
            </a:r>
            <a:r>
              <a:rPr lang="en-GB" alt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outreach </a:t>
            </a:r>
            <a:r>
              <a:rPr lang="en-GB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tools </a:t>
            </a:r>
            <a:r>
              <a:rPr lang="en-GB" altLang="en-US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(see website)</a:t>
            </a:r>
            <a:endParaRPr lang="en-GB" alt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1616075" lvl="3" indent="-457200" eaLnBrk="1" hangingPunct="1">
              <a:lnSpc>
                <a:spcPct val="150000"/>
              </a:lnSpc>
              <a:spcBef>
                <a:spcPts val="100"/>
              </a:spcBef>
              <a:spcAft>
                <a:spcPts val="1000"/>
              </a:spcAft>
              <a:buClr>
                <a:srgbClr val="FFC000"/>
              </a:buClr>
              <a:buSzPct val="100000"/>
              <a:buFont typeface="Wingdings" pitchFamily="2" charset="2"/>
              <a:buChar char="§"/>
              <a:defRPr/>
            </a:pPr>
            <a:endParaRPr lang="en-GB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0" lvl="1" indent="0" eaLnBrk="1" hangingPunct="1">
              <a:lnSpc>
                <a:spcPct val="150000"/>
              </a:lnSpc>
              <a:spcBef>
                <a:spcPts val="100"/>
              </a:spcBef>
              <a:spcAft>
                <a:spcPts val="1000"/>
              </a:spcAft>
              <a:buClr>
                <a:srgbClr val="FFC000"/>
              </a:buClr>
              <a:buSzPct val="100000"/>
              <a:buFont typeface="Wingdings" pitchFamily="2" charset="2"/>
              <a:buNone/>
              <a:defRPr/>
            </a:pPr>
            <a:endParaRPr lang="en-US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0" indent="0">
              <a:buSzPct val="100000"/>
              <a:buFont typeface="Wingdings" pitchFamily="2" charset="2"/>
              <a:buNone/>
              <a:defRPr/>
            </a:pPr>
            <a:endParaRPr lang="en-US" dirty="0"/>
          </a:p>
        </p:txBody>
      </p:sp>
      <p:sp>
        <p:nvSpPr>
          <p:cNvPr id="41988" name="Slide Number Placeholder 3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E86727E0-26C8-44C9-B200-2E51C1EF9880}" type="slidenum">
              <a:rPr lang="en-US" altLang="en-US" sz="1200" smtClean="0"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13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41989" name="Footer Placeholder 3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Wassenaar Arrangement</a:t>
            </a:r>
          </a:p>
        </p:txBody>
      </p:sp>
    </p:spTree>
    <p:extLst>
      <p:ext uri="{BB962C8B-B14F-4D97-AF65-F5344CB8AC3E}">
        <p14:creationId xmlns:p14="http://schemas.microsoft.com/office/powerpoint/2010/main" val="2337192003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3010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0063"/>
            <a:ext cx="9144000" cy="6357937"/>
          </a:xfrm>
          <a:prstGeom prst="rect">
            <a:avLst/>
          </a:prstGeom>
          <a:noFill/>
          <a:ln w="6350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 sz="quarter"/>
          </p:nvPr>
        </p:nvSpPr>
        <p:spPr>
          <a:xfrm>
            <a:off x="2232025" y="44450"/>
            <a:ext cx="4679950" cy="266700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US" sz="2400" dirty="0" smtClean="0">
                <a:solidFill>
                  <a:srgbClr val="FF0000"/>
                </a:solidFill>
              </a:rPr>
              <a:t>www.wassenaar.org</a:t>
            </a:r>
            <a:endParaRPr lang="en-US" sz="24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4577716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Slide Number Placeholder 2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BD0AE592-97F8-4D58-8ED4-0C1DB8F054B6}" type="slidenum">
              <a:rPr lang="en-US" altLang="en-US" sz="1200" smtClean="0"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15</a:t>
            </a:fld>
            <a:endParaRPr lang="en-US" altLang="en-US" sz="1200" smtClean="0">
              <a:latin typeface="Arial" pitchFamily="34" charset="0"/>
            </a:endParaRPr>
          </a:p>
        </p:txBody>
      </p:sp>
      <p:pic>
        <p:nvPicPr>
          <p:cNvPr id="43011" name="Picture 2" descr="WA_Logo_Jul200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62025" y="549275"/>
            <a:ext cx="7272338" cy="4608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3012" name="Text Box 3"/>
          <p:cNvSpPr txBox="1">
            <a:spLocks noChangeArrowheads="1"/>
          </p:cNvSpPr>
          <p:nvPr/>
        </p:nvSpPr>
        <p:spPr bwMode="auto">
          <a:xfrm>
            <a:off x="1187450" y="5826125"/>
            <a:ext cx="65532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43013" name="Text Box 4"/>
          <p:cNvSpPr txBox="1">
            <a:spLocks noChangeArrowheads="1"/>
          </p:cNvSpPr>
          <p:nvPr/>
        </p:nvSpPr>
        <p:spPr bwMode="auto">
          <a:xfrm>
            <a:off x="2268538" y="5734050"/>
            <a:ext cx="4503737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endParaRPr lang="en-US" altLang="en-US" sz="2400">
              <a:latin typeface="Times New Roman" pitchFamily="18" charset="0"/>
            </a:endParaRPr>
          </a:p>
        </p:txBody>
      </p:sp>
      <p:sp>
        <p:nvSpPr>
          <p:cNvPr id="43014" name="Text Box 5"/>
          <p:cNvSpPr txBox="1">
            <a:spLocks noChangeArrowheads="1"/>
          </p:cNvSpPr>
          <p:nvPr/>
        </p:nvSpPr>
        <p:spPr bwMode="auto">
          <a:xfrm>
            <a:off x="1614488" y="6021388"/>
            <a:ext cx="60944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800">
                <a:latin typeface="Helvetica" pitchFamily="34" charset="0"/>
              </a:rPr>
              <a:t>www.wassenaar.org</a:t>
            </a:r>
          </a:p>
        </p:txBody>
      </p:sp>
      <p:sp>
        <p:nvSpPr>
          <p:cNvPr id="43015" name="Text Box 5"/>
          <p:cNvSpPr txBox="1">
            <a:spLocks noChangeArrowheads="1"/>
          </p:cNvSpPr>
          <p:nvPr/>
        </p:nvSpPr>
        <p:spPr bwMode="auto">
          <a:xfrm>
            <a:off x="1798638" y="6321425"/>
            <a:ext cx="6094412" cy="523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2800">
              <a:latin typeface="Helvetica" pitchFamily="34" charset="0"/>
            </a:endParaRPr>
          </a:p>
        </p:txBody>
      </p:sp>
      <p:sp>
        <p:nvSpPr>
          <p:cNvPr id="43016" name="Text Box 5"/>
          <p:cNvSpPr txBox="1">
            <a:spLocks noChangeArrowheads="1"/>
          </p:cNvSpPr>
          <p:nvPr/>
        </p:nvSpPr>
        <p:spPr bwMode="auto">
          <a:xfrm>
            <a:off x="900113" y="5424488"/>
            <a:ext cx="7616825" cy="4603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 algn="ctr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2000">
                <a:latin typeface="Helvetica" pitchFamily="34" charset="0"/>
              </a:rPr>
              <a:t>Tel: +43 1 96003</a:t>
            </a:r>
            <a:r>
              <a:rPr lang="en-US" altLang="en-US" sz="2400">
                <a:latin typeface="Helvetica" pitchFamily="34" charset="0"/>
              </a:rPr>
              <a:t>    	             </a:t>
            </a:r>
            <a:r>
              <a:rPr lang="en-US" altLang="en-US" sz="2000">
                <a:latin typeface="Helvetica" pitchFamily="34" charset="0"/>
              </a:rPr>
              <a:t>secretariat@wassenaar.org</a:t>
            </a:r>
          </a:p>
        </p:txBody>
      </p:sp>
    </p:spTree>
    <p:extLst>
      <p:ext uri="{BB962C8B-B14F-4D97-AF65-F5344CB8AC3E}">
        <p14:creationId xmlns:p14="http://schemas.microsoft.com/office/powerpoint/2010/main" val="294700589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3"/>
          <p:cNvSpPr txBox="1">
            <a:spLocks noChangeArrowheads="1"/>
          </p:cNvSpPr>
          <p:nvPr/>
        </p:nvSpPr>
        <p:spPr bwMode="auto">
          <a:xfrm>
            <a:off x="431800" y="1431925"/>
            <a:ext cx="8497888" cy="557075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marL="457200" indent="-4572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marL="0" indent="0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en-GB" altLang="en-US" sz="2800" b="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" charset="0"/>
            </a:endParaRPr>
          </a:p>
          <a:p>
            <a:pPr marL="742950" indent="-22225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r>
              <a:rPr lang="en-GB" altLang="en-US" sz="2800" b="0" dirty="0" smtClean="0">
                <a:latin typeface="Helv" charset="0"/>
              </a:rPr>
              <a:t>To contribute to regional and international security and stability by promoting:</a:t>
            </a:r>
          </a:p>
          <a:p>
            <a:pPr marL="742950" indent="-22225">
              <a:spcBef>
                <a:spcPct val="0"/>
              </a:spcBef>
              <a:buClrTx/>
              <a:buSzTx/>
              <a:buFont typeface="Wingdings" pitchFamily="2" charset="2"/>
              <a:buNone/>
              <a:defRPr/>
            </a:pPr>
            <a:endParaRPr lang="en-GB" altLang="en-US" sz="1100" b="0" dirty="0" smtClean="0">
              <a:latin typeface="Helv" charset="0"/>
            </a:endParaRPr>
          </a:p>
          <a:p>
            <a:pPr marL="1430338" indent="-709613">
              <a:spcBef>
                <a:spcPts val="600"/>
              </a:spcBef>
              <a:buClr>
                <a:srgbClr val="FFC000"/>
              </a:buClr>
              <a:buSzTx/>
              <a:buFont typeface="Wingdings" pitchFamily="2" charset="2"/>
              <a:buChar char="§"/>
              <a:tabLst>
                <a:tab pos="1158875" algn="l"/>
              </a:tabLst>
              <a:defRPr/>
            </a:pPr>
            <a:r>
              <a:rPr lang="en-GB" altLang="en-US" sz="2800" b="0" dirty="0" smtClean="0">
                <a:latin typeface="Helv" charset="0"/>
              </a:rPr>
              <a:t>Transparency </a:t>
            </a:r>
          </a:p>
          <a:p>
            <a:pPr marL="1430338" indent="-709613">
              <a:spcBef>
                <a:spcPts val="1200"/>
              </a:spcBef>
              <a:buClr>
                <a:srgbClr val="FFC000"/>
              </a:buClr>
              <a:buSzTx/>
              <a:buFont typeface="Wingdings" pitchFamily="2" charset="2"/>
              <a:buChar char="§"/>
              <a:defRPr/>
            </a:pPr>
            <a:r>
              <a:rPr lang="en-GB" altLang="en-US" sz="2800" b="0" dirty="0" smtClean="0">
                <a:latin typeface="Helv" charset="0"/>
              </a:rPr>
              <a:t>Greater responsibility in transfers of </a:t>
            </a:r>
            <a:r>
              <a:rPr lang="en-GB" altLang="en-US" sz="2800" b="0" dirty="0" smtClean="0">
                <a:solidFill>
                  <a:srgbClr val="FFC000"/>
                </a:solidFill>
                <a:latin typeface="Helv" charset="0"/>
              </a:rPr>
              <a:t>conventional arms</a:t>
            </a:r>
            <a:r>
              <a:rPr lang="en-GB" altLang="en-US" sz="2800" b="0" dirty="0" smtClean="0">
                <a:latin typeface="Helv" charset="0"/>
              </a:rPr>
              <a:t> and sensitive </a:t>
            </a:r>
            <a:r>
              <a:rPr lang="en-GB" altLang="en-US" sz="2800" b="0" dirty="0" smtClean="0">
                <a:solidFill>
                  <a:srgbClr val="FFC000"/>
                </a:solidFill>
                <a:latin typeface="Helv" charset="0"/>
              </a:rPr>
              <a:t>dual-use goods &amp; technologies</a:t>
            </a:r>
            <a:r>
              <a:rPr lang="en-GB" altLang="en-US" sz="2800" b="0" dirty="0" smtClean="0">
                <a:latin typeface="Helv" charset="0"/>
              </a:rPr>
              <a:t>, thus preventing:</a:t>
            </a:r>
          </a:p>
          <a:p>
            <a:pPr marL="2151063" lvl="1" indent="-360363">
              <a:spcBef>
                <a:spcPts val="1200"/>
              </a:spcBef>
              <a:buClr>
                <a:srgbClr val="FFC000"/>
              </a:buClr>
              <a:buSzTx/>
              <a:buFont typeface="Wingdings" pitchFamily="2" charset="2"/>
              <a:buChar char="§"/>
              <a:defRPr/>
            </a:pPr>
            <a:r>
              <a:rPr lang="en-GB" altLang="en-US" b="0" dirty="0" smtClean="0">
                <a:latin typeface="Helv" charset="0"/>
              </a:rPr>
              <a:t>destabilising accumulations</a:t>
            </a:r>
          </a:p>
          <a:p>
            <a:pPr marL="2151063" lvl="1" indent="-360363">
              <a:spcBef>
                <a:spcPts val="1200"/>
              </a:spcBef>
              <a:buClr>
                <a:srgbClr val="FFC000"/>
              </a:buClr>
              <a:buSzTx/>
              <a:buFont typeface="Wingdings" pitchFamily="2" charset="2"/>
              <a:buChar char="§"/>
              <a:defRPr/>
            </a:pPr>
            <a:r>
              <a:rPr lang="en-US" altLang="en-US" b="0" dirty="0" smtClean="0">
                <a:latin typeface="Helv" charset="0"/>
              </a:rPr>
              <a:t>acquisition by terrorists </a:t>
            </a:r>
          </a:p>
          <a:p>
            <a:pPr>
              <a:spcBef>
                <a:spcPts val="600"/>
              </a:spcBef>
              <a:buClrTx/>
              <a:buSzTx/>
              <a:buFont typeface="Wingdings" pitchFamily="2" charset="2"/>
              <a:buChar char="§"/>
              <a:defRPr/>
            </a:pPr>
            <a:endParaRPr lang="en-US" altLang="en-US" sz="2400" dirty="0" smtClean="0">
              <a:latin typeface="Helv" charset="0"/>
            </a:endParaRPr>
          </a:p>
          <a:p>
            <a:pPr>
              <a:spcBef>
                <a:spcPts val="600"/>
              </a:spcBef>
              <a:buClrTx/>
              <a:buSzTx/>
              <a:buFont typeface="Wingdings" pitchFamily="2" charset="2"/>
              <a:buChar char="§"/>
              <a:defRPr/>
            </a:pPr>
            <a:endParaRPr lang="en-US" altLang="en-US" sz="2400" dirty="0" smtClean="0">
              <a:latin typeface="Helv" charset="0"/>
            </a:endParaRPr>
          </a:p>
        </p:txBody>
      </p:sp>
      <p:sp>
        <p:nvSpPr>
          <p:cNvPr id="29699" name="Text Box 2"/>
          <p:cNvSpPr txBox="1">
            <a:spLocks noChangeArrowheads="1"/>
          </p:cNvSpPr>
          <p:nvPr/>
        </p:nvSpPr>
        <p:spPr bwMode="auto">
          <a:xfrm>
            <a:off x="1187450" y="260350"/>
            <a:ext cx="6985000" cy="10398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buClrTx/>
              <a:buSzTx/>
              <a:buFontTx/>
              <a:buNone/>
            </a:pPr>
            <a:r>
              <a:rPr lang="en-GB" alt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WASSENAAR ARRANGEMENT</a:t>
            </a:r>
          </a:p>
          <a:p>
            <a:pPr algn="ctr">
              <a:buClrTx/>
              <a:buSzTx/>
              <a:buFontTx/>
              <a:buNone/>
            </a:pPr>
            <a:r>
              <a:rPr lang="en-GB" alt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 </a:t>
            </a:r>
            <a:r>
              <a:rPr lang="en-GB" altLang="en-US" sz="26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PURPOSES</a:t>
            </a:r>
          </a:p>
        </p:txBody>
      </p:sp>
      <p:sp>
        <p:nvSpPr>
          <p:cNvPr id="29700" name="Text Box 2"/>
          <p:cNvSpPr txBox="1">
            <a:spLocks noChangeArrowheads="1"/>
          </p:cNvSpPr>
          <p:nvPr/>
        </p:nvSpPr>
        <p:spPr bwMode="auto">
          <a:xfrm>
            <a:off x="2339975" y="5661025"/>
            <a:ext cx="4608513" cy="5794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buClrTx/>
              <a:buSzTx/>
              <a:buFontTx/>
              <a:buNone/>
            </a:pPr>
            <a:endParaRPr lang="en-GB" altLang="en-US" u="sng">
              <a:solidFill>
                <a:srgbClr val="FFC000"/>
              </a:solidFill>
              <a:latin typeface="Helv" charset="0"/>
            </a:endParaRPr>
          </a:p>
        </p:txBody>
      </p:sp>
      <p:sp>
        <p:nvSpPr>
          <p:cNvPr id="29701" name="Footer Placeholder 1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solidFill>
                  <a:srgbClr val="FFFFFF"/>
                </a:solidFill>
                <a:latin typeface="Arial" pitchFamily="34" charset="0"/>
              </a:rPr>
              <a:t>Wassenaar Arrangement</a:t>
            </a:r>
          </a:p>
        </p:txBody>
      </p:sp>
      <p:sp>
        <p:nvSpPr>
          <p:cNvPr id="29702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56639CA7-9A5D-4F74-844B-A6E0134575F2}" type="slidenum">
              <a:rPr lang="en-US" altLang="en-US" sz="1200" smtClean="0">
                <a:solidFill>
                  <a:srgbClr val="FFFFFF"/>
                </a:solidFill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2</a:t>
            </a:fld>
            <a:endParaRPr lang="en-US" altLang="en-US" sz="1200" smtClean="0">
              <a:solidFill>
                <a:srgbClr val="FFFFFF"/>
              </a:solidFill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1016679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368425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WASSENAAR ARRANGEMENT</a:t>
            </a:r>
            <a:br>
              <a:rPr lang="en-GB" alt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</a:br>
            <a:r>
              <a:rPr lang="en-GB" alt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 </a:t>
            </a:r>
            <a:r>
              <a:rPr lang="en-GB" altLang="en-US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BASIC COMMITMENTS</a:t>
            </a:r>
            <a:endParaRPr lang="en-GB" altLang="en-US" sz="2600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84313"/>
            <a:ext cx="7848600" cy="4641850"/>
          </a:xfrm>
        </p:spPr>
        <p:txBody>
          <a:bodyPr rtlCol="0">
            <a:normAutofit/>
          </a:bodyPr>
          <a:lstStyle/>
          <a:p>
            <a:pPr lvl="1" indent="-742950" eaLnBrk="1" fontAlgn="auto" hangingPunct="1">
              <a:spcAft>
                <a:spcPts val="0"/>
              </a:spcAft>
              <a:defRPr/>
            </a:pPr>
            <a:endParaRPr lang="en-GB" dirty="0" smtClean="0">
              <a:latin typeface="Helvetica" pitchFamily="34" charset="0"/>
            </a:endParaRPr>
          </a:p>
          <a:p>
            <a:pPr marL="720725" lvl="1" indent="0" eaLnBrk="1" fontAlgn="auto" hangingPunct="1">
              <a:spcAft>
                <a:spcPts val="0"/>
              </a:spcAft>
              <a:buClr>
                <a:srgbClr val="FFC000"/>
              </a:buClr>
              <a:buNone/>
              <a:defRPr/>
            </a:pP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 Participating States undertake to:</a:t>
            </a:r>
          </a:p>
          <a:p>
            <a:pPr marL="720725" lvl="1" indent="0" eaLnBrk="1" fontAlgn="auto" hangingPunct="1">
              <a:spcAft>
                <a:spcPts val="0"/>
              </a:spcAft>
              <a:buClr>
                <a:srgbClr val="FFC000"/>
              </a:buClr>
              <a:buNone/>
              <a:defRPr/>
            </a:pP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1177925" lvl="1" indent="-457200" eaLnBrk="1" fontAlgn="auto" hangingPunct="1">
              <a:spcAft>
                <a:spcPts val="0"/>
              </a:spcAft>
              <a:buClr>
                <a:srgbClr val="FFC000"/>
              </a:buClr>
              <a:defRPr/>
            </a:pP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Apply fully effective export controls at the national level based on the collectively agreed WA Munitions and Dual-Use Control Lists</a:t>
            </a:r>
          </a:p>
          <a:p>
            <a:pPr marL="1177925" lvl="1" indent="-457200" eaLnBrk="1" fontAlgn="auto" hangingPunct="1">
              <a:spcAft>
                <a:spcPts val="0"/>
              </a:spcAft>
              <a:buClr>
                <a:srgbClr val="FFC000"/>
              </a:buClr>
              <a:defRPr/>
            </a:pP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1177925" lvl="1" indent="-457200" eaLnBrk="1" fontAlgn="auto" hangingPunct="1">
              <a:spcAft>
                <a:spcPts val="0"/>
              </a:spcAft>
              <a:buClr>
                <a:srgbClr val="FFC000"/>
              </a:buClr>
              <a:defRPr/>
            </a:pPr>
            <a:r>
              <a:rPr lang="en-GB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Report to WA partners on a regular basis on transfers of conventional arms and sensitive dual-use items and all dual-use </a:t>
            </a:r>
            <a:r>
              <a:rPr lang="en-GB" sz="240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transfer denials</a:t>
            </a:r>
            <a:endParaRPr lang="en-GB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lvl="1" indent="-742950" eaLnBrk="1" fontAlgn="auto" hangingPunct="1">
              <a:spcAft>
                <a:spcPts val="0"/>
              </a:spcAft>
              <a:buFont typeface="Wingdings" pitchFamily="2" charset="2"/>
              <a:buChar char="§"/>
              <a:defRPr/>
            </a:pPr>
            <a:endParaRPr lang="en-GB" dirty="0" smtClean="0">
              <a:latin typeface="Helvetic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>
              <a:latin typeface="Helvetica" pitchFamily="34" charset="0"/>
            </a:endParaRPr>
          </a:p>
        </p:txBody>
      </p:sp>
      <p:sp>
        <p:nvSpPr>
          <p:cNvPr id="30724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B488F17-863B-4D61-9CB4-EF7CCAB09097}" type="slidenum">
              <a:rPr lang="en-US" altLang="en-US" sz="1200" smtClean="0">
                <a:solidFill>
                  <a:srgbClr val="FFFFFF"/>
                </a:solidFill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3</a:t>
            </a:fld>
            <a:endParaRPr lang="en-US" altLang="en-US" sz="1200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0725" name="Footer Placeholder 1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Wassenaar Arrangement</a:t>
            </a:r>
          </a:p>
        </p:txBody>
      </p:sp>
    </p:spTree>
    <p:extLst>
      <p:ext uri="{BB962C8B-B14F-4D97-AF65-F5344CB8AC3E}">
        <p14:creationId xmlns:p14="http://schemas.microsoft.com/office/powerpoint/2010/main" val="138414217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1746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87450" y="1557338"/>
            <a:ext cx="6759575" cy="4535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86402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504020202030204" pitchFamily="34" charset="0"/>
              </a:rPr>
              <a:t>WASSENAAR ARRANGEMENT </a:t>
            </a:r>
            <a:b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504020202030204" pitchFamily="34" charset="0"/>
              </a:rPr>
            </a:br>
            <a:r>
              <a:rPr lang="en-US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504020202030204" pitchFamily="34" charset="0"/>
              </a:rPr>
              <a:t>CURRENTLY 41 PARTICIPATING STATES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endParaRPr lang="en-US" dirty="0"/>
          </a:p>
        </p:txBody>
      </p:sp>
      <p:sp>
        <p:nvSpPr>
          <p:cNvPr id="31749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>
              <a:buFont typeface="Wingdings" pitchFamily="2" charset="2"/>
              <a:buNone/>
            </a:pPr>
            <a:fld id="{4E79010B-D2DF-4DFA-8004-1FF596575F69}" type="slidenum">
              <a:rPr lang="en-US" altLang="en-US" sz="1200" smtClean="0">
                <a:latin typeface="Arial" pitchFamily="34" charset="0"/>
                <a:cs typeface="Arial" pitchFamily="34" charset="0"/>
              </a:rPr>
              <a:pPr algn="r">
                <a:buFont typeface="Wingdings" pitchFamily="2" charset="2"/>
                <a:buNone/>
              </a:pPr>
              <a:t>4</a:t>
            </a:fld>
            <a:endParaRPr lang="en-US" altLang="en-US" sz="1200" smtClean="0">
              <a:latin typeface="Arial" pitchFamily="34" charset="0"/>
              <a:cs typeface="Arial" pitchFamily="34" charset="0"/>
            </a:endParaRPr>
          </a:p>
        </p:txBody>
      </p:sp>
      <p:sp>
        <p:nvSpPr>
          <p:cNvPr id="31750" name="Footer Placeholder 1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buFont typeface="Wingdings" pitchFamily="2" charset="2"/>
              <a:buNone/>
            </a:pPr>
            <a:r>
              <a:rPr lang="en-US" altLang="en-US" sz="1200" smtClean="0">
                <a:latin typeface="Arial" pitchFamily="34" charset="0"/>
              </a:rPr>
              <a:t>Wassenaar</a:t>
            </a:r>
            <a:r>
              <a:rPr lang="en-US" altLang="en-US" sz="1200" smtClean="0">
                <a:latin typeface="Arial" pitchFamily="34" charset="0"/>
                <a:cs typeface="Arial" pitchFamily="34" charset="0"/>
              </a:rPr>
              <a:t> Arrangement</a:t>
            </a:r>
          </a:p>
        </p:txBody>
      </p:sp>
    </p:spTree>
    <p:extLst>
      <p:ext uri="{BB962C8B-B14F-4D97-AF65-F5344CB8AC3E}">
        <p14:creationId xmlns:p14="http://schemas.microsoft.com/office/powerpoint/2010/main" val="83546779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ext Box 2"/>
          <p:cNvSpPr txBox="1">
            <a:spLocks noChangeArrowheads="1"/>
          </p:cNvSpPr>
          <p:nvPr/>
        </p:nvSpPr>
        <p:spPr bwMode="auto">
          <a:xfrm>
            <a:off x="971550" y="404813"/>
            <a:ext cx="7399338" cy="10398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buClrTx/>
              <a:buSzTx/>
              <a:buFontTx/>
              <a:buNone/>
            </a:pPr>
            <a:r>
              <a:rPr lang="en-GB" alt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WHERE DOES THE </a:t>
            </a:r>
          </a:p>
          <a:p>
            <a:pPr algn="ctr">
              <a:buClrTx/>
              <a:buSzTx/>
              <a:buFontTx/>
              <a:buNone/>
            </a:pPr>
            <a:r>
              <a:rPr lang="en-GB" altLang="en-US" sz="2800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WASSENAAR ARRANGEMENT FIT?</a:t>
            </a:r>
          </a:p>
        </p:txBody>
      </p:sp>
      <p:pic>
        <p:nvPicPr>
          <p:cNvPr id="32771" name="Picture 3" descr="other_regimes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0825" y="1844675"/>
            <a:ext cx="8893175" cy="40894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2772" name="Rectangle 4"/>
          <p:cNvSpPr>
            <a:spLocks noChangeArrowheads="1"/>
          </p:cNvSpPr>
          <p:nvPr/>
        </p:nvSpPr>
        <p:spPr bwMode="auto">
          <a:xfrm>
            <a:off x="250825" y="3141663"/>
            <a:ext cx="4249738" cy="1546225"/>
          </a:xfrm>
          <a:prstGeom prst="rect">
            <a:avLst/>
          </a:prstGeom>
          <a:solidFill>
            <a:srgbClr val="66FFFF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12700" algn="ctr">
                <a:solidFill>
                  <a:srgbClr val="FFFFFF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000000"/>
                  </a:outerShdw>
                </a:effectLst>
              </a14:hiddenEffects>
            </a:ext>
          </a:extLst>
        </p:spPr>
        <p:txBody>
          <a:bodyPr anchor="ctr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400">
                <a:solidFill>
                  <a:srgbClr val="FF0000"/>
                </a:solidFill>
                <a:latin typeface="Arial" pitchFamily="34" charset="0"/>
              </a:rPr>
              <a:t>WA: Wassenaar Arrangement </a:t>
            </a:r>
            <a:r>
              <a:rPr lang="en-US" altLang="en-US" sz="1400" b="0">
                <a:solidFill>
                  <a:srgbClr val="FF0000"/>
                </a:solidFill>
                <a:latin typeface="Arial" pitchFamily="34" charset="0"/>
              </a:rPr>
              <a:t>(Conventional)</a:t>
            </a:r>
            <a:endParaRPr lang="en-US" altLang="en-US" sz="1400">
              <a:solidFill>
                <a:srgbClr val="FF0000"/>
              </a:solidFill>
              <a:latin typeface="Arial" pitchFamily="34" charset="0"/>
            </a:endParaRP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solidFill>
                <a:srgbClr val="FF0000"/>
              </a:solidFill>
              <a:latin typeface="Arial" pitchFamily="34" charset="0"/>
            </a:endParaRP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itchFamily="34" charset="0"/>
              </a:rPr>
              <a:t>AG: Australia Group </a:t>
            </a:r>
            <a:r>
              <a:rPr lang="en-US" altLang="en-US" sz="1200" b="0">
                <a:solidFill>
                  <a:srgbClr val="000000"/>
                </a:solidFill>
                <a:latin typeface="Arial" pitchFamily="34" charset="0"/>
              </a:rPr>
              <a:t>(Chemical &amp; Biological)</a:t>
            </a:r>
            <a:endParaRPr lang="en-US" altLang="en-US" sz="1200">
              <a:solidFill>
                <a:srgbClr val="000000"/>
              </a:solidFill>
              <a:latin typeface="Arial" pitchFamily="34" charset="0"/>
            </a:endParaRP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itchFamily="34" charset="0"/>
              </a:rPr>
              <a:t>MTCR: Missile Technology Control Regime </a:t>
            </a:r>
            <a:r>
              <a:rPr lang="en-US" altLang="en-US" sz="1200" b="0">
                <a:solidFill>
                  <a:srgbClr val="000000"/>
                </a:solidFill>
                <a:latin typeface="Arial" pitchFamily="34" charset="0"/>
              </a:rPr>
              <a:t>(Missiles)</a:t>
            </a:r>
            <a:endParaRPr lang="en-US" altLang="en-US" sz="1200">
              <a:solidFill>
                <a:srgbClr val="000000"/>
              </a:solidFill>
              <a:latin typeface="Arial" pitchFamily="34" charset="0"/>
            </a:endParaRP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itchFamily="34" charset="0"/>
              </a:rPr>
              <a:t>NSG: Nuclear Suppliers Group</a:t>
            </a:r>
            <a:r>
              <a:rPr lang="en-US" altLang="en-US" sz="1200" b="0">
                <a:solidFill>
                  <a:srgbClr val="000000"/>
                </a:solidFill>
                <a:latin typeface="Arial" pitchFamily="34" charset="0"/>
              </a:rPr>
              <a:t> (Nuclear)</a:t>
            </a:r>
            <a:endParaRPr lang="en-US" altLang="en-US" sz="1200">
              <a:solidFill>
                <a:srgbClr val="000000"/>
              </a:solidFill>
              <a:latin typeface="Arial" pitchFamily="34" charset="0"/>
            </a:endParaRPr>
          </a:p>
          <a:p>
            <a:pPr algn="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itchFamily="34" charset="0"/>
              </a:rPr>
              <a:t>ZC: Zangger Committee</a:t>
            </a:r>
            <a:r>
              <a:rPr lang="en-US" altLang="en-US" sz="1200" b="0">
                <a:solidFill>
                  <a:srgbClr val="000000"/>
                </a:solidFill>
                <a:latin typeface="Arial" pitchFamily="34" charset="0"/>
              </a:rPr>
              <a:t> (Nuclear)</a:t>
            </a:r>
            <a:r>
              <a:rPr lang="en-US" altLang="en-US" sz="1200">
                <a:solidFill>
                  <a:srgbClr val="000000"/>
                </a:solidFill>
                <a:latin typeface="Times New Roman" pitchFamily="18" charset="0"/>
              </a:rPr>
              <a:t> </a:t>
            </a:r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2773" name="Text Box 5"/>
          <p:cNvSpPr txBox="1">
            <a:spLocks noChangeArrowheads="1"/>
          </p:cNvSpPr>
          <p:nvPr/>
        </p:nvSpPr>
        <p:spPr bwMode="auto">
          <a:xfrm>
            <a:off x="3995738" y="2133600"/>
            <a:ext cx="1800225" cy="4318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0000"/>
                </a:solidFill>
                <a:latin typeface="Arial" pitchFamily="34" charset="0"/>
              </a:rPr>
              <a:t>Conventional arms</a:t>
            </a:r>
          </a:p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0000"/>
                </a:solidFill>
                <a:latin typeface="Arial" pitchFamily="34" charset="0"/>
              </a:rPr>
              <a:t>&amp; related goods &amp; technologies</a:t>
            </a:r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2774" name="Text Box 6"/>
          <p:cNvSpPr txBox="1">
            <a:spLocks noChangeArrowheads="1"/>
          </p:cNvSpPr>
          <p:nvPr/>
        </p:nvSpPr>
        <p:spPr bwMode="auto">
          <a:xfrm>
            <a:off x="7667625" y="5157788"/>
            <a:ext cx="1406525" cy="503237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>
                <a:solidFill>
                  <a:srgbClr val="FF0000"/>
                </a:solidFill>
                <a:latin typeface="Arial" pitchFamily="34" charset="0"/>
              </a:rPr>
              <a:t>WMD and their means of delivery</a:t>
            </a:r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2775" name="Text Box 7"/>
          <p:cNvSpPr txBox="1">
            <a:spLocks noChangeArrowheads="1"/>
          </p:cNvSpPr>
          <p:nvPr/>
        </p:nvSpPr>
        <p:spPr bwMode="auto">
          <a:xfrm>
            <a:off x="7380288" y="5373688"/>
            <a:ext cx="287337" cy="215900"/>
          </a:xfrm>
          <a:prstGeom prst="rect">
            <a:avLst/>
          </a:prstGeom>
          <a:solidFill>
            <a:schemeClr val="bg2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</a:pPr>
            <a:endParaRPr lang="en-US" altLang="en-US" sz="1200">
              <a:latin typeface="Times New Roman" pitchFamily="18" charset="0"/>
            </a:endParaRPr>
          </a:p>
        </p:txBody>
      </p:sp>
      <p:sp>
        <p:nvSpPr>
          <p:cNvPr id="32777" name="Footer Placeholder 3"/>
          <p:cNvSpPr>
            <a:spLocks noGrp="1"/>
          </p:cNvSpPr>
          <p:nvPr>
            <p:ph type="ftr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Wassenaar Arrangement</a:t>
            </a:r>
          </a:p>
        </p:txBody>
      </p:sp>
      <p:sp>
        <p:nvSpPr>
          <p:cNvPr id="32776" name="Slide Number Placeholder 2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3A5E3D95-E56F-42EB-93B9-F5588DA8547C}" type="slidenum">
              <a:rPr lang="en-US" altLang="en-US" sz="1200" smtClean="0"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5</a:t>
            </a:fld>
            <a:endParaRPr lang="en-US" altLang="en-US" sz="1200" smtClean="0">
              <a:latin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0799930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>
          <a:xfrm>
            <a:off x="468313" y="260350"/>
            <a:ext cx="8229600" cy="1143000"/>
          </a:xfrm>
        </p:spPr>
        <p:txBody>
          <a:bodyPr/>
          <a:lstStyle/>
          <a:p>
            <a:pPr eaLnBrk="1" hangingPunct="1">
              <a:defRPr/>
            </a:pPr>
            <a:r>
              <a:rPr lang="en-GB" alt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WASSENAAR ARRANGEMENT</a:t>
            </a:r>
            <a:r>
              <a:rPr lang="en-GB" altLang="en-US" sz="2800" dirty="0" smtClean="0">
                <a:solidFill>
                  <a:srgbClr val="FFC000"/>
                </a:solidFill>
                <a:latin typeface="Helv" charset="0"/>
              </a:rPr>
              <a:t/>
            </a:r>
            <a:br>
              <a:rPr lang="en-GB" altLang="en-US" sz="2800" dirty="0" smtClean="0">
                <a:solidFill>
                  <a:srgbClr val="FFC000"/>
                </a:solidFill>
                <a:latin typeface="Helv" charset="0"/>
              </a:rPr>
            </a:br>
            <a:r>
              <a:rPr lang="en-GB" altLang="en-US" sz="2800" dirty="0" smtClean="0">
                <a:solidFill>
                  <a:srgbClr val="FFC000"/>
                </a:solidFill>
                <a:latin typeface="Helv" charset="0"/>
              </a:rPr>
              <a:t> </a:t>
            </a:r>
            <a:endParaRPr lang="en-GB" altLang="en-US" sz="2600" dirty="0" smtClean="0">
              <a:solidFill>
                <a:srgbClr val="FFC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11188" y="1484313"/>
            <a:ext cx="7848600" cy="4641850"/>
          </a:xfrm>
        </p:spPr>
        <p:txBody>
          <a:bodyPr rtlCol="0">
            <a:normAutofit/>
          </a:bodyPr>
          <a:lstStyle/>
          <a:p>
            <a:pPr marL="457200" lvl="1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 Collective Work</a:t>
            </a:r>
          </a:p>
          <a:p>
            <a:pPr marL="457200" lvl="1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US" dirty="0" smtClean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720725" lvl="1" indent="-269875" eaLnBrk="1" fontAlgn="auto" hangingPunct="1">
              <a:spcAft>
                <a:spcPts val="0"/>
              </a:spcAft>
              <a:buClr>
                <a:srgbClr val="FF9900"/>
              </a:buClr>
              <a:buSzPct val="100000"/>
              <a:buFont typeface="Wingdings" pitchFamily="2" charset="2"/>
              <a:buChar char="§"/>
              <a:defRPr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Munitions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and </a:t>
            </a:r>
            <a:r>
              <a:rPr lang="en-GB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Dual-Use </a:t>
            </a: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Export Control Lists</a:t>
            </a:r>
            <a:endParaRPr lang="en-GB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720725" lvl="1" indent="-269875" eaLnBrk="1" fontAlgn="auto" hangingPunct="1">
              <a:spcAft>
                <a:spcPts val="0"/>
              </a:spcAft>
              <a:buClr>
                <a:srgbClr val="FF9900"/>
              </a:buClr>
              <a:buSzPct val="100000"/>
              <a:buFont typeface="Wingdings" pitchFamily="2" charset="2"/>
              <a:buChar char="§"/>
              <a:defRPr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General and Specific Information Exchange</a:t>
            </a:r>
          </a:p>
          <a:p>
            <a:pPr marL="720725" lvl="1" indent="-269875" eaLnBrk="1" fontAlgn="auto" hangingPunct="1">
              <a:spcAft>
                <a:spcPts val="0"/>
              </a:spcAft>
              <a:buClr>
                <a:srgbClr val="FF9900"/>
              </a:buClr>
              <a:buSzPct val="100000"/>
              <a:buFont typeface="Wingdings" pitchFamily="2" charset="2"/>
              <a:buChar char="§"/>
              <a:defRPr/>
            </a:pPr>
            <a:r>
              <a:rPr lang="en-GB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Best Practices, Elements and Procedures </a:t>
            </a: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GB" sz="2800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endParaRPr lang="en-GB" sz="28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0" indent="0" algn="ctr" eaLnBrk="1" fontAlgn="auto" hangingPunct="1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GB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National Implementation</a:t>
            </a:r>
            <a:endParaRPr lang="en-GB" sz="28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lvl="1" indent="-742950" eaLnBrk="1" fontAlgn="auto" hangingPunct="1">
              <a:spcAft>
                <a:spcPts val="0"/>
              </a:spcAft>
              <a:defRPr/>
            </a:pPr>
            <a:endParaRPr lang="en-GB" dirty="0" smtClean="0">
              <a:latin typeface="Helvetica" pitchFamily="34" charset="0"/>
            </a:endParaRPr>
          </a:p>
          <a:p>
            <a:pPr marL="0" indent="0" eaLnBrk="1" fontAlgn="auto" hangingPunct="1">
              <a:spcAft>
                <a:spcPts val="0"/>
              </a:spcAft>
              <a:buFont typeface="Arial" pitchFamily="34" charset="0"/>
              <a:buNone/>
              <a:defRPr/>
            </a:pPr>
            <a:endParaRPr lang="en-GB" dirty="0" smtClean="0">
              <a:latin typeface="Helvetica" pitchFamily="34" charset="0"/>
            </a:endParaRPr>
          </a:p>
        </p:txBody>
      </p:sp>
      <p:sp>
        <p:nvSpPr>
          <p:cNvPr id="34820" name="Slide Number Placeholder 1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2C76A89-AD36-44DB-9239-4587535203F6}" type="slidenum">
              <a:rPr lang="en-US" altLang="en-US" sz="1200" smtClean="0">
                <a:solidFill>
                  <a:srgbClr val="FFFFFF"/>
                </a:solidFill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6</a:t>
            </a:fld>
            <a:endParaRPr lang="en-US" altLang="en-US" sz="1200" smtClean="0">
              <a:solidFill>
                <a:srgbClr val="FFFFFF"/>
              </a:solidFill>
              <a:latin typeface="Arial" pitchFamily="34" charset="0"/>
            </a:endParaRPr>
          </a:p>
        </p:txBody>
      </p:sp>
      <p:sp>
        <p:nvSpPr>
          <p:cNvPr id="34821" name="Footer Placeholder 1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Wassenaar Arrangement</a:t>
            </a:r>
          </a:p>
        </p:txBody>
      </p:sp>
      <p:sp>
        <p:nvSpPr>
          <p:cNvPr id="6" name="AutoShape 39"/>
          <p:cNvSpPr>
            <a:spLocks noChangeArrowheads="1"/>
          </p:cNvSpPr>
          <p:nvPr/>
        </p:nvSpPr>
        <p:spPr bwMode="auto">
          <a:xfrm rot="5400000">
            <a:off x="4066381" y="4553744"/>
            <a:ext cx="728663" cy="485775"/>
          </a:xfrm>
          <a:custGeom>
            <a:avLst/>
            <a:gdLst>
              <a:gd name="G0" fmla="+- 16200 0 0"/>
              <a:gd name="G1" fmla="+- 5400 0 0"/>
              <a:gd name="G2" fmla="+- 21600 0 5400"/>
              <a:gd name="G3" fmla="+- 10800 0 5400"/>
              <a:gd name="G4" fmla="+- 21600 0 16200"/>
              <a:gd name="G5" fmla="*/ G4 G3 10800"/>
              <a:gd name="G6" fmla="+- 21600 0 G5"/>
              <a:gd name="T0" fmla="*/ 16200 w 21600"/>
              <a:gd name="T1" fmla="*/ 0 h 21600"/>
              <a:gd name="T2" fmla="*/ 0 w 21600"/>
              <a:gd name="T3" fmla="*/ 10800 h 21600"/>
              <a:gd name="T4" fmla="*/ 16200 w 21600"/>
              <a:gd name="T5" fmla="*/ 21600 h 21600"/>
              <a:gd name="T6" fmla="*/ 21600 w 21600"/>
              <a:gd name="T7" fmla="*/ 10800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G1 h 21600"/>
              <a:gd name="T14" fmla="*/ G6 w 21600"/>
              <a:gd name="T15" fmla="*/ G2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FF6600"/>
          </a:solidFill>
          <a:ln w="12700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>
              <a:defRPr/>
            </a:pPr>
            <a:endParaRPr lang="en-GB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260730084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Slide Number Placeholder 4"/>
          <p:cNvSpPr>
            <a:spLocks noGrp="1"/>
          </p:cNvSpPr>
          <p:nvPr>
            <p:ph type="sldNum" sz="quarter" idx="11"/>
          </p:nvPr>
        </p:nvSpPr>
        <p:spPr>
          <a:xfrm>
            <a:off x="6553200" y="6265863"/>
            <a:ext cx="2133600" cy="476250"/>
          </a:xfrm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688F8D50-03A8-4EB2-9209-4714A6C16F29}" type="slidenum">
              <a:rPr lang="en-US" altLang="en-US" sz="1200" smtClean="0"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7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35846" name="Footer Placeholder 2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Wassenaar Arrangement</a:t>
            </a:r>
          </a:p>
        </p:txBody>
      </p:sp>
      <p:sp>
        <p:nvSpPr>
          <p:cNvPr id="34819" name="Text Box 1028"/>
          <p:cNvSpPr txBox="1">
            <a:spLocks noChangeArrowheads="1"/>
          </p:cNvSpPr>
          <p:nvPr/>
        </p:nvSpPr>
        <p:spPr bwMode="auto">
          <a:xfrm>
            <a:off x="1946275" y="333375"/>
            <a:ext cx="5543550" cy="9540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>
              <a:spcBef>
                <a:spcPct val="0"/>
              </a:spcBef>
              <a:buClrTx/>
              <a:buSzTx/>
              <a:buFontTx/>
              <a:buNone/>
              <a:defRPr/>
            </a:pPr>
            <a:r>
              <a:rPr lang="en-GB" alt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WASSENAAR ARRANGEMENT </a:t>
            </a:r>
            <a:r>
              <a:rPr lang="en-GB" altLang="en-US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CONTROL LISTS</a:t>
            </a:r>
            <a:endParaRPr lang="en-GB" altLang="en-US" sz="2600" dirty="0">
              <a:solidFill>
                <a:srgbClr val="FFC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anose="020B0604020202020204" pitchFamily="34" charset="0"/>
            </a:endParaRPr>
          </a:p>
        </p:txBody>
      </p:sp>
      <p:sp>
        <p:nvSpPr>
          <p:cNvPr id="35844" name="Text Box 1036"/>
          <p:cNvSpPr txBox="1">
            <a:spLocks noChangeArrowheads="1"/>
          </p:cNvSpPr>
          <p:nvPr/>
        </p:nvSpPr>
        <p:spPr bwMode="auto">
          <a:xfrm>
            <a:off x="1258888" y="1989138"/>
            <a:ext cx="6624637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>
              <a:spcBef>
                <a:spcPct val="50000"/>
              </a:spcBef>
              <a:buClrTx/>
              <a:buSzTx/>
              <a:buFontTx/>
              <a:buNone/>
            </a:pPr>
            <a:endParaRPr lang="en-US" altLang="en-US" sz="1800" b="0">
              <a:latin typeface="Times New Roman" pitchFamily="18" charset="0"/>
            </a:endParaRPr>
          </a:p>
        </p:txBody>
      </p:sp>
      <p:sp>
        <p:nvSpPr>
          <p:cNvPr id="33797" name="Text Box 1039"/>
          <p:cNvSpPr txBox="1">
            <a:spLocks noChangeArrowheads="1"/>
          </p:cNvSpPr>
          <p:nvPr/>
        </p:nvSpPr>
        <p:spPr bwMode="auto">
          <a:xfrm>
            <a:off x="322263" y="1412875"/>
            <a:ext cx="8497887" cy="45958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65125" algn="l"/>
              </a:tabLst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1200150" indent="-4572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tabLst>
                <a:tab pos="365125" algn="l"/>
              </a:tabLst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tabLst>
                <a:tab pos="365125" algn="l"/>
              </a:tabLst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tabLst>
                <a:tab pos="365125" algn="l"/>
              </a:tabLst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65125" algn="l"/>
              </a:tabLst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65125" algn="l"/>
              </a:tabLst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65125" algn="l"/>
              </a:tabLst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65125" algn="l"/>
              </a:tabLst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tabLst>
                <a:tab pos="365125" algn="l"/>
              </a:tabLst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marL="1081088" indent="-630238" eaLnBrk="1" hangingPunct="1">
              <a:lnSpc>
                <a:spcPct val="150000"/>
              </a:lnSpc>
              <a:buClr>
                <a:srgbClr val="FFC000"/>
              </a:buClr>
              <a:buSzPct val="100000"/>
              <a:buFont typeface="Wingdings" pitchFamily="2" charset="2"/>
              <a:buChar char="§"/>
              <a:tabLst>
                <a:tab pos="360363" algn="l"/>
              </a:tabLst>
              <a:defRPr/>
            </a:pPr>
            <a:r>
              <a:rPr lang="en-GB" altLang="en-US" sz="2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Munitions List (approx. 300 entries in 22 categories):</a:t>
            </a:r>
          </a:p>
          <a:p>
            <a:pPr marL="1430338" lvl="2" indent="-349250" eaLnBrk="1" hangingPunct="1"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altLang="en-US" b="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i</a:t>
            </a:r>
            <a:r>
              <a:rPr lang="en-GB" altLang="en-US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ncluding ammunition, parts and components, production equipment, technology, software</a:t>
            </a:r>
            <a:endParaRPr lang="en-GB" altLang="en-US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1081088" indent="-630238" eaLnBrk="1" hangingPunct="1">
              <a:spcBef>
                <a:spcPts val="2400"/>
              </a:spcBef>
              <a:buClr>
                <a:srgbClr val="FFC000"/>
              </a:buClr>
              <a:buSzPct val="100000"/>
              <a:buFont typeface="Wingdings" pitchFamily="2" charset="2"/>
              <a:buChar char="§"/>
              <a:tabLst>
                <a:tab pos="1081088" algn="l"/>
              </a:tabLst>
              <a:defRPr/>
            </a:pPr>
            <a:r>
              <a:rPr lang="en-GB" altLang="en-US" sz="2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Dual-Use List (over 1,000 entries in 9 categories):</a:t>
            </a:r>
          </a:p>
          <a:p>
            <a:pPr marL="1081088" lvl="2" indent="349250" eaLnBrk="1" hangingPunct="1">
              <a:spcBef>
                <a:spcPts val="1800"/>
              </a:spcBef>
              <a:buClr>
                <a:srgbClr val="FFC000"/>
              </a:buClr>
              <a:buFont typeface="Wingdings" pitchFamily="2" charset="2"/>
              <a:buChar char="§"/>
              <a:defRPr/>
            </a:pPr>
            <a:r>
              <a:rPr lang="en-GB" altLang="en-US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Sensitive List (170 entries)</a:t>
            </a:r>
          </a:p>
          <a:p>
            <a:pPr marL="1430338" lvl="2" indent="-349250" eaLnBrk="1" hangingPunct="1">
              <a:spcBef>
                <a:spcPts val="1200"/>
              </a:spcBef>
              <a:buClr>
                <a:srgbClr val="FFC000"/>
              </a:buClr>
              <a:buFont typeface="Wingdings" pitchFamily="2" charset="2"/>
              <a:buChar char="§"/>
              <a:tabLst>
                <a:tab pos="450850" algn="l"/>
                <a:tab pos="1430338" algn="l"/>
              </a:tabLst>
              <a:defRPr/>
            </a:pPr>
            <a:r>
              <a:rPr lang="en-GB" altLang="en-US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Very Sensitive List (80 entries)</a:t>
            </a:r>
          </a:p>
          <a:p>
            <a:pPr marL="450850" lvl="2" indent="0" algn="ctr" eaLnBrk="1" hangingPunct="1">
              <a:spcBef>
                <a:spcPts val="1200"/>
              </a:spcBef>
              <a:buClr>
                <a:srgbClr val="FFC000"/>
              </a:buClr>
              <a:buFont typeface="Wingdings" pitchFamily="2" charset="2"/>
              <a:buNone/>
              <a:tabLst>
                <a:tab pos="450850" algn="l"/>
                <a:tab pos="720725" algn="l"/>
              </a:tabLst>
              <a:defRPr/>
            </a:pPr>
            <a:r>
              <a:rPr lang="en-GB" alt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" charset="0"/>
              </a:rPr>
              <a:t>* * * * * * * *</a:t>
            </a:r>
          </a:p>
          <a:p>
            <a:pPr marL="1081088" eaLnBrk="1" hangingPunct="1">
              <a:buFont typeface="Wingdings" pitchFamily="2" charset="2"/>
              <a:buNone/>
              <a:tabLst/>
              <a:defRPr/>
            </a:pPr>
            <a:r>
              <a:rPr lang="en-GB" altLang="en-US" sz="2400" b="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anose="020B0604020202020204" pitchFamily="34" charset="0"/>
              </a:rPr>
              <a:t>Non-listed dual-use exports are also controlled in certain circumstances (“catch-all”)  </a:t>
            </a:r>
            <a:endParaRPr lang="en-GB" altLang="en-US" sz="2400" b="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435815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WASSENAAR ARRANGEMENT</a:t>
            </a:r>
            <a:b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</a:br>
            <a:r>
              <a:rPr lang="en-US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TRANSPARENCY MEASURES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268413"/>
            <a:ext cx="8229600" cy="4033837"/>
          </a:xfrm>
        </p:spPr>
        <p:txBody>
          <a:bodyPr/>
          <a:lstStyle/>
          <a:p>
            <a:pPr marL="457200" lvl="1" indent="0" eaLnBrk="1" hangingPunct="1">
              <a:spcBef>
                <a:spcPts val="120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endParaRPr lang="en-US" dirty="0" smtClean="0">
              <a:solidFill>
                <a:srgbClr val="FFC000"/>
              </a:solidFill>
              <a:latin typeface="Helvetica" pitchFamily="34" charset="0"/>
            </a:endParaRPr>
          </a:p>
          <a:p>
            <a:pPr marL="457200" lvl="1" indent="0" eaLnBrk="1" hangingPunct="1">
              <a:spcBef>
                <a:spcPts val="120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General </a:t>
            </a:r>
            <a:r>
              <a:rPr lang="en-US" dirty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Information </a:t>
            </a: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Exchange:</a:t>
            </a:r>
          </a:p>
          <a:p>
            <a:pPr marL="1609725" lvl="1" indent="-528638" eaLnBrk="1" hangingPunct="1">
              <a:spcBef>
                <a:spcPts val="3000"/>
              </a:spcBef>
              <a:buClr>
                <a:srgbClr val="FF99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Regional Views</a:t>
            </a:r>
          </a:p>
          <a:p>
            <a:pPr marL="1609725" lvl="1" indent="-528638" eaLnBrk="1" hangingPunct="1">
              <a:spcBef>
                <a:spcPts val="1800"/>
              </a:spcBef>
              <a:buClr>
                <a:srgbClr val="FF99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Discussion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of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transfer risks 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and concerns, e.g.</a:t>
            </a: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2511425" lvl="3" indent="-450850" eaLnBrk="1" hangingPunct="1">
              <a:spcBef>
                <a:spcPts val="600"/>
              </a:spcBef>
              <a:buClr>
                <a:srgbClr val="FF9900"/>
              </a:buClr>
              <a:buFont typeface="Wingdings" panose="05000000000000000000" pitchFamily="2" charset="2"/>
              <a:buChar char="§"/>
              <a:tabLst>
                <a:tab pos="2241550" algn="l"/>
              </a:tabLst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-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 Suspicious acquisition/brokering activities</a:t>
            </a:r>
          </a:p>
          <a:p>
            <a:pPr marL="2511425" lvl="3" indent="-450850" eaLnBrk="1" hangingPunct="1">
              <a:spcBef>
                <a:spcPts val="600"/>
              </a:spcBef>
              <a:buClr>
                <a:srgbClr val="FF9900"/>
              </a:buClr>
              <a:buFont typeface="Wingdings" panose="05000000000000000000" pitchFamily="2" charset="2"/>
              <a:buChar char="§"/>
              <a:tabLst>
                <a:tab pos="2241550" algn="l"/>
              </a:tabLst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-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 Projects and </a:t>
            </a: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programmes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of concern</a:t>
            </a:r>
          </a:p>
          <a:p>
            <a:pPr marL="2511425" lvl="3" indent="-450850" eaLnBrk="1" hangingPunct="1">
              <a:spcBef>
                <a:spcPts val="600"/>
              </a:spcBef>
              <a:buClr>
                <a:srgbClr val="FF9900"/>
              </a:buClr>
              <a:buFont typeface="Wingdings" panose="05000000000000000000" pitchFamily="2" charset="2"/>
              <a:buChar char="§"/>
              <a:tabLst>
                <a:tab pos="2241550" algn="l"/>
              </a:tabLst>
              <a:defRPr/>
            </a:pPr>
            <a:r>
              <a:rPr lang="en-US" sz="24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-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 Diversion activities</a:t>
            </a:r>
          </a:p>
          <a:p>
            <a:pPr marL="457200" lvl="1" indent="0" eaLnBrk="1" hangingPunct="1">
              <a:spcBef>
                <a:spcPts val="1200"/>
              </a:spcBef>
              <a:buClr>
                <a:srgbClr val="FF9900"/>
              </a:buClr>
              <a:buFont typeface="Wingdings" pitchFamily="2" charset="2"/>
              <a:buNone/>
              <a:defRPr/>
            </a:pPr>
            <a:endParaRPr lang="en-US" b="1" dirty="0" smtClean="0"/>
          </a:p>
        </p:txBody>
      </p:sp>
      <p:sp>
        <p:nvSpPr>
          <p:cNvPr id="36868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92EF3F89-CF42-48DE-AE10-A7BFB1D021CB}" type="slidenum">
              <a:rPr lang="en-US" altLang="en-US" sz="1200" smtClean="0"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8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36869" name="Footer Placeholder 2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Wassenaar Arrangement</a:t>
            </a:r>
          </a:p>
        </p:txBody>
      </p:sp>
    </p:spTree>
    <p:extLst>
      <p:ext uri="{BB962C8B-B14F-4D97-AF65-F5344CB8AC3E}">
        <p14:creationId xmlns:p14="http://schemas.microsoft.com/office/powerpoint/2010/main" val="187332535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2674" name="Rectangle 2"/>
          <p:cNvSpPr>
            <a:spLocks noGrp="1" noRot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WASSENAAR ARRANGEMENT</a:t>
            </a:r>
            <a:br>
              <a:rPr lang="en-US" sz="28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</a:br>
            <a:r>
              <a:rPr lang="en-US" sz="2600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TRANSPARENCY MEASURES</a:t>
            </a:r>
          </a:p>
        </p:txBody>
      </p:sp>
      <p:sp>
        <p:nvSpPr>
          <p:cNvPr id="412675" name="Rectangle 3"/>
          <p:cNvSpPr>
            <a:spLocks noGrp="1" noChangeArrowheads="1"/>
          </p:cNvSpPr>
          <p:nvPr>
            <p:ph idx="1"/>
          </p:nvPr>
        </p:nvSpPr>
        <p:spPr>
          <a:xfrm>
            <a:off x="323850" y="1844675"/>
            <a:ext cx="8362950" cy="4464050"/>
          </a:xfrm>
        </p:spPr>
        <p:txBody>
          <a:bodyPr/>
          <a:lstStyle/>
          <a:p>
            <a:pPr marL="457200" lvl="1" indent="0" eaLnBrk="1" hangingPunct="1">
              <a:buClr>
                <a:srgbClr val="FFC000"/>
              </a:buClr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Specific Information Exchange:</a:t>
            </a:r>
          </a:p>
          <a:p>
            <a:pPr marL="1519238" lvl="1" indent="-438150" eaLnBrk="1" hangingPunct="1">
              <a:spcBef>
                <a:spcPts val="24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Semi-annual reporting 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of certain transfers and denials to non-WA members</a:t>
            </a:r>
          </a:p>
          <a:p>
            <a:pPr marL="1519238" lvl="1" indent="-438150" eaLnBrk="1" hangingPunct="1">
              <a:spcBef>
                <a:spcPts val="12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8 categories of arms transfers</a:t>
            </a:r>
          </a:p>
          <a:p>
            <a:pPr marL="1519238" lvl="1" indent="-438150" eaLnBrk="1" hangingPunct="1">
              <a:spcBef>
                <a:spcPts val="12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Sensitive dual-use transfers</a:t>
            </a:r>
          </a:p>
          <a:p>
            <a:pPr marL="1519238" lvl="1" indent="-438150" eaLnBrk="1" hangingPunct="1">
              <a:spcBef>
                <a:spcPts val="1200"/>
              </a:spcBef>
              <a:buClr>
                <a:srgbClr val="FFC000"/>
              </a:buClr>
              <a:buSzPct val="100000"/>
              <a:buFont typeface="Wingdings" panose="05000000000000000000" pitchFamily="2" charset="2"/>
              <a:buChar char="§"/>
              <a:defRPr/>
            </a:pP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All dual-use denials</a:t>
            </a:r>
          </a:p>
          <a:p>
            <a:pPr lvl="1" eaLnBrk="1" hangingPunct="1">
              <a:spcBef>
                <a:spcPts val="1200"/>
              </a:spcBef>
              <a:buClr>
                <a:srgbClr val="FFC000"/>
              </a:buClr>
              <a:buFont typeface="Arial" panose="020B0604020202020204" pitchFamily="34" charset="0"/>
              <a:buChar char="•"/>
              <a:defRPr/>
            </a:pPr>
            <a:endParaRPr lang="en-US" sz="2400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Helvetica" pitchFamily="34" charset="0"/>
            </a:endParaRPr>
          </a:p>
          <a:p>
            <a:pPr marL="450850" lvl="1" indent="0" eaLnBrk="1" hangingPunct="1">
              <a:spcBef>
                <a:spcPts val="1200"/>
              </a:spcBef>
              <a:buClr>
                <a:srgbClr val="FFC000"/>
              </a:buClr>
              <a:buFont typeface="Wingdings" pitchFamily="2" charset="2"/>
              <a:buNone/>
              <a:defRPr/>
            </a:pPr>
            <a:r>
              <a:rPr lang="en-US" dirty="0" smtClean="0">
                <a:solidFill>
                  <a:srgbClr val="FFC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WAIS</a:t>
            </a:r>
            <a:r>
              <a:rPr lang="en-US" sz="2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Helvetica" pitchFamily="34" charset="0"/>
              </a:rPr>
              <a:t> – secure electronic communications netwo</a:t>
            </a:r>
            <a:r>
              <a:rPr lang="en-US" sz="2400" dirty="0" smtClean="0">
                <a:latin typeface="Helvetica" pitchFamily="34" charset="0"/>
              </a:rPr>
              <a:t>rk </a:t>
            </a:r>
          </a:p>
        </p:txBody>
      </p:sp>
      <p:sp>
        <p:nvSpPr>
          <p:cNvPr id="37892" name="Slide Number Placeholder 4"/>
          <p:cNvSpPr>
            <a:spLocks noGrp="1"/>
          </p:cNvSpPr>
          <p:nvPr>
            <p:ph type="sldNum" sz="quarter" idx="11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r" eaLnBrk="1" hangingPunct="1">
              <a:spcBef>
                <a:spcPct val="0"/>
              </a:spcBef>
              <a:buClrTx/>
              <a:buSzTx/>
              <a:buFontTx/>
              <a:buNone/>
            </a:pPr>
            <a:fld id="{128E6703-DE50-465F-8F63-DDC971FBF4F7}" type="slidenum">
              <a:rPr lang="en-US" altLang="en-US" sz="1200" smtClean="0">
                <a:latin typeface="Arial" pitchFamily="34" charset="0"/>
              </a:rPr>
              <a:pPr algn="r" eaLnBrk="1" hangingPunct="1">
                <a:spcBef>
                  <a:spcPct val="0"/>
                </a:spcBef>
                <a:buClrTx/>
                <a:buSzTx/>
                <a:buFontTx/>
                <a:buNone/>
              </a:pPr>
              <a:t>9</a:t>
            </a:fld>
            <a:endParaRPr lang="en-US" altLang="en-US" sz="1200" smtClean="0">
              <a:latin typeface="Arial" pitchFamily="34" charset="0"/>
            </a:endParaRPr>
          </a:p>
        </p:txBody>
      </p:sp>
      <p:sp>
        <p:nvSpPr>
          <p:cNvPr id="37893" name="Footer Placeholder 2"/>
          <p:cNvSpPr>
            <a:spLocks noGrp="1"/>
          </p:cNvSpPr>
          <p:nvPr>
            <p:ph type="ftr" sz="quarter" idx="12"/>
          </p:nvPr>
        </p:nvSpPr>
        <p:spPr>
          <a:noFill/>
        </p:spPr>
        <p:txBody>
          <a:bodyPr/>
          <a:lstStyle>
            <a:lvl1pPr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3200">
                <a:solidFill>
                  <a:schemeClr val="tx1"/>
                </a:solidFill>
                <a:latin typeface="Garamond" pitchFamily="18" charset="0"/>
              </a:defRPr>
            </a:lvl1pPr>
            <a:lvl2pPr marL="742950" indent="-28575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800">
                <a:solidFill>
                  <a:schemeClr val="tx1"/>
                </a:solidFill>
                <a:latin typeface="Garamond" pitchFamily="18" charset="0"/>
              </a:defRPr>
            </a:lvl2pPr>
            <a:lvl3pPr marL="1143000" indent="-228600" algn="l" eaLnBrk="0" hangingPunct="0">
              <a:spcBef>
                <a:spcPct val="20000"/>
              </a:spcBef>
              <a:buClr>
                <a:schemeClr val="tx2"/>
              </a:buClr>
              <a:buSzPct val="70000"/>
              <a:buFont typeface="Wingdings" pitchFamily="2" charset="2"/>
              <a:buChar char="n"/>
              <a:defRPr sz="2400">
                <a:solidFill>
                  <a:schemeClr val="tx1"/>
                </a:solidFill>
                <a:latin typeface="Garamond" pitchFamily="18" charset="0"/>
              </a:defRPr>
            </a:lvl3pPr>
            <a:lvl4pPr marL="1600200" indent="-228600" algn="l" eaLnBrk="0" hangingPunct="0">
              <a:spcBef>
                <a:spcPct val="20000"/>
              </a:spcBef>
              <a:buClr>
                <a:schemeClr val="accent2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4pPr>
            <a:lvl5pPr marL="2057400" indent="-228600" algn="l" eaLnBrk="0" hangingPunct="0">
              <a:spcBef>
                <a:spcPct val="20000"/>
              </a:spcBef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70000"/>
              <a:buFont typeface="Wingdings" pitchFamily="2" charset="2"/>
              <a:buChar char="n"/>
              <a:defRPr sz="2000">
                <a:solidFill>
                  <a:schemeClr val="tx1"/>
                </a:solidFill>
                <a:latin typeface="Garamond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Tx/>
              <a:buSzTx/>
              <a:buFontTx/>
              <a:buNone/>
            </a:pPr>
            <a:r>
              <a:rPr lang="en-US" altLang="en-US" sz="1200" smtClean="0">
                <a:latin typeface="Arial" pitchFamily="34" charset="0"/>
              </a:rPr>
              <a:t>Wassenaar Arrangement</a:t>
            </a:r>
          </a:p>
        </p:txBody>
      </p:sp>
    </p:spTree>
    <p:extLst>
      <p:ext uri="{BB962C8B-B14F-4D97-AF65-F5344CB8AC3E}">
        <p14:creationId xmlns:p14="http://schemas.microsoft.com/office/powerpoint/2010/main" val="2451958668"/>
      </p:ext>
    </p:extLst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tream">
  <a:themeElements>
    <a:clrScheme name="Stream 1">
      <a:dk1>
        <a:srgbClr val="000514"/>
      </a:dk1>
      <a:lt1>
        <a:srgbClr val="FFFFFF"/>
      </a:lt1>
      <a:dk2>
        <a:srgbClr val="003399"/>
      </a:dk2>
      <a:lt2>
        <a:srgbClr val="E5E5FF"/>
      </a:lt2>
      <a:accent1>
        <a:srgbClr val="0099CC"/>
      </a:accent1>
      <a:accent2>
        <a:srgbClr val="A886E0"/>
      </a:accent2>
      <a:accent3>
        <a:srgbClr val="AAADCA"/>
      </a:accent3>
      <a:accent4>
        <a:srgbClr val="DADADA"/>
      </a:accent4>
      <a:accent5>
        <a:srgbClr val="AACAE2"/>
      </a:accent5>
      <a:accent6>
        <a:srgbClr val="9879CB"/>
      </a:accent6>
      <a:hlink>
        <a:srgbClr val="FFCC00"/>
      </a:hlink>
      <a:folHlink>
        <a:srgbClr val="FFFFCC"/>
      </a:folHlink>
    </a:clrScheme>
    <a:fontScheme name="Stream">
      <a:majorFont>
        <a:latin typeface="Garamond"/>
        <a:ea typeface=""/>
        <a:cs typeface=""/>
      </a:majorFont>
      <a:minorFont>
        <a:latin typeface="Garamond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>
          <a:noFill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91240B29-F687-4F45-9708-019B960494DF}">
            <a14:hiddenLine xmlns:a14="http://schemas.microsoft.com/office/drawing/2010/main" w="9525" cap="flat" cmpd="sng" algn="ctr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14:hiddenLine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ctr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4400" b="1" i="0" u="none" strike="noStrike" cap="none" normalizeH="0" baseline="0" smtClean="0">
            <a:ln>
              <a:noFill/>
            </a:ln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Garamond" pitchFamily="18" charset="0"/>
          </a:defRPr>
        </a:defPPr>
      </a:lstStyle>
    </a:lnDef>
  </a:objectDefaults>
  <a:extraClrSchemeLst>
    <a:extraClrScheme>
      <a:clrScheme name="Stream 1">
        <a:dk1>
          <a:srgbClr val="000514"/>
        </a:dk1>
        <a:lt1>
          <a:srgbClr val="FFFFFF"/>
        </a:lt1>
        <a:dk2>
          <a:srgbClr val="003399"/>
        </a:dk2>
        <a:lt2>
          <a:srgbClr val="E5E5FF"/>
        </a:lt2>
        <a:accent1>
          <a:srgbClr val="0099CC"/>
        </a:accent1>
        <a:accent2>
          <a:srgbClr val="A886E0"/>
        </a:accent2>
        <a:accent3>
          <a:srgbClr val="AAADCA"/>
        </a:accent3>
        <a:accent4>
          <a:srgbClr val="DADADA"/>
        </a:accent4>
        <a:accent5>
          <a:srgbClr val="AACAE2"/>
        </a:accent5>
        <a:accent6>
          <a:srgbClr val="9879CB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2">
        <a:dk1>
          <a:srgbClr val="3E3E5C"/>
        </a:dk1>
        <a:lt1>
          <a:srgbClr val="FFFFFF"/>
        </a:lt1>
        <a:dk2>
          <a:srgbClr val="666699"/>
        </a:dk2>
        <a:lt2>
          <a:srgbClr val="DFDFE9"/>
        </a:lt2>
        <a:accent1>
          <a:srgbClr val="CC66FF"/>
        </a:accent1>
        <a:accent2>
          <a:srgbClr val="679ACD"/>
        </a:accent2>
        <a:accent3>
          <a:srgbClr val="B8B8CA"/>
        </a:accent3>
        <a:accent4>
          <a:srgbClr val="DADADA"/>
        </a:accent4>
        <a:accent5>
          <a:srgbClr val="E2B8FF"/>
        </a:accent5>
        <a:accent6>
          <a:srgbClr val="5D8BBA"/>
        </a:accent6>
        <a:hlink>
          <a:srgbClr val="CCECFF"/>
        </a:hlink>
        <a:folHlink>
          <a:srgbClr val="CC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3">
        <a:dk1>
          <a:srgbClr val="2A5400"/>
        </a:dk1>
        <a:lt1>
          <a:srgbClr val="FFFFFF"/>
        </a:lt1>
        <a:dk2>
          <a:srgbClr val="4A9400"/>
        </a:dk2>
        <a:lt2>
          <a:srgbClr val="BAE8BA"/>
        </a:lt2>
        <a:accent1>
          <a:srgbClr val="33CC33"/>
        </a:accent1>
        <a:accent2>
          <a:srgbClr val="99CC00"/>
        </a:accent2>
        <a:accent3>
          <a:srgbClr val="B1C8AA"/>
        </a:accent3>
        <a:accent4>
          <a:srgbClr val="DADADA"/>
        </a:accent4>
        <a:accent5>
          <a:srgbClr val="ADE2AD"/>
        </a:accent5>
        <a:accent6>
          <a:srgbClr val="8AB900"/>
        </a:accent6>
        <a:hlink>
          <a:srgbClr val="99FF33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4">
        <a:dk1>
          <a:srgbClr val="000000"/>
        </a:dk1>
        <a:lt1>
          <a:srgbClr val="FFFFFF"/>
        </a:lt1>
        <a:dk2>
          <a:srgbClr val="51596D"/>
        </a:dk2>
        <a:lt2>
          <a:srgbClr val="DDDDDD"/>
        </a:lt2>
        <a:accent1>
          <a:srgbClr val="787E8A"/>
        </a:accent1>
        <a:accent2>
          <a:srgbClr val="339966"/>
        </a:accent2>
        <a:accent3>
          <a:srgbClr val="B3B5BA"/>
        </a:accent3>
        <a:accent4>
          <a:srgbClr val="DADADA"/>
        </a:accent4>
        <a:accent5>
          <a:srgbClr val="BEC0C4"/>
        </a:accent5>
        <a:accent6>
          <a:srgbClr val="2D8A5C"/>
        </a:accent6>
        <a:hlink>
          <a:srgbClr val="00FFFF"/>
        </a:hlink>
        <a:folHlink>
          <a:srgbClr val="74B6D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5">
        <a:dk1>
          <a:srgbClr val="5C1F00"/>
        </a:dk1>
        <a:lt1>
          <a:srgbClr val="FFFFFF"/>
        </a:lt1>
        <a:dk2>
          <a:srgbClr val="8C0000"/>
        </a:dk2>
        <a:lt2>
          <a:srgbClr val="DFD293"/>
        </a:lt2>
        <a:accent1>
          <a:srgbClr val="FF6845"/>
        </a:accent1>
        <a:accent2>
          <a:srgbClr val="BE7960"/>
        </a:accent2>
        <a:accent3>
          <a:srgbClr val="C5AAAA"/>
        </a:accent3>
        <a:accent4>
          <a:srgbClr val="DADADA"/>
        </a:accent4>
        <a:accent5>
          <a:srgbClr val="FFB9B0"/>
        </a:accent5>
        <a:accent6>
          <a:srgbClr val="AC6D56"/>
        </a:accent6>
        <a:hlink>
          <a:srgbClr val="FFFFCC"/>
        </a:hlink>
        <a:folHlink>
          <a:srgbClr val="FFCC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6">
        <a:dk1>
          <a:srgbClr val="5E4444"/>
        </a:dk1>
        <a:lt1>
          <a:srgbClr val="F7F3F3"/>
        </a:lt1>
        <a:dk2>
          <a:srgbClr val="8A6362"/>
        </a:dk2>
        <a:lt2>
          <a:srgbClr val="D8C1BA"/>
        </a:lt2>
        <a:accent1>
          <a:srgbClr val="CC6600"/>
        </a:accent1>
        <a:accent2>
          <a:srgbClr val="C16059"/>
        </a:accent2>
        <a:accent3>
          <a:srgbClr val="C4B7B7"/>
        </a:accent3>
        <a:accent4>
          <a:srgbClr val="D3D0D0"/>
        </a:accent4>
        <a:accent5>
          <a:srgbClr val="E2B8AA"/>
        </a:accent5>
        <a:accent6>
          <a:srgbClr val="AF5650"/>
        </a:accent6>
        <a:hlink>
          <a:srgbClr val="FFCC00"/>
        </a:hlink>
        <a:folHlink>
          <a:srgbClr val="CBB557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7">
        <a:dk1>
          <a:srgbClr val="7F6737"/>
        </a:dk1>
        <a:lt1>
          <a:srgbClr val="FFFFFF"/>
        </a:lt1>
        <a:dk2>
          <a:srgbClr val="BFA673"/>
        </a:dk2>
        <a:lt2>
          <a:srgbClr val="E6E3AA"/>
        </a:lt2>
        <a:accent1>
          <a:srgbClr val="FFCC00"/>
        </a:accent1>
        <a:accent2>
          <a:srgbClr val="808000"/>
        </a:accent2>
        <a:accent3>
          <a:srgbClr val="DCD0BC"/>
        </a:accent3>
        <a:accent4>
          <a:srgbClr val="DADADA"/>
        </a:accent4>
        <a:accent5>
          <a:srgbClr val="FFE2AA"/>
        </a:accent5>
        <a:accent6>
          <a:srgbClr val="737300"/>
        </a:accent6>
        <a:hlink>
          <a:srgbClr val="784700"/>
        </a:hlink>
        <a:folHlink>
          <a:srgbClr val="9A72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Stream 8">
        <a:dk1>
          <a:srgbClr val="4B2500"/>
        </a:dk1>
        <a:lt1>
          <a:srgbClr val="F9F0D3"/>
        </a:lt1>
        <a:dk2>
          <a:srgbClr val="A69564"/>
        </a:dk2>
        <a:lt2>
          <a:srgbClr val="EFDEAF"/>
        </a:lt2>
        <a:accent1>
          <a:srgbClr val="FFFFE3"/>
        </a:accent1>
        <a:accent2>
          <a:srgbClr val="BFBFA7"/>
        </a:accent2>
        <a:accent3>
          <a:srgbClr val="FBF6E6"/>
        </a:accent3>
        <a:accent4>
          <a:srgbClr val="3F1E00"/>
        </a:accent4>
        <a:accent5>
          <a:srgbClr val="FFFFEF"/>
        </a:accent5>
        <a:accent6>
          <a:srgbClr val="ADAD97"/>
        </a:accent6>
        <a:hlink>
          <a:srgbClr val="7B6D47"/>
        </a:hlink>
        <a:folHlink>
          <a:srgbClr val="A99D2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Stream 9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CECFF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E2F4FF"/>
        </a:accent5>
        <a:accent6>
          <a:srgbClr val="2D2D8A"/>
        </a:accent6>
        <a:hlink>
          <a:srgbClr val="6600FF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Stream 1">
    <a:dk1>
      <a:srgbClr val="000514"/>
    </a:dk1>
    <a:lt1>
      <a:srgbClr val="FFFFFF"/>
    </a:lt1>
    <a:dk2>
      <a:srgbClr val="003399"/>
    </a:dk2>
    <a:lt2>
      <a:srgbClr val="E5E5FF"/>
    </a:lt2>
    <a:accent1>
      <a:srgbClr val="0099CC"/>
    </a:accent1>
    <a:accent2>
      <a:srgbClr val="A886E0"/>
    </a:accent2>
    <a:accent3>
      <a:srgbClr val="AAADCA"/>
    </a:accent3>
    <a:accent4>
      <a:srgbClr val="DADADA"/>
    </a:accent4>
    <a:accent5>
      <a:srgbClr val="AACAE2"/>
    </a:accent5>
    <a:accent6>
      <a:srgbClr val="9879CB"/>
    </a:accent6>
    <a:hlink>
      <a:srgbClr val="FFCC00"/>
    </a:hlink>
    <a:folHlink>
      <a:srgbClr val="FFFFCC"/>
    </a:folHlink>
  </a:clrScheme>
</a:themeOverrid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CA567B96A872E43A632520B16F972F8" ma:contentTypeVersion="0" ma:contentTypeDescription="Create a new document." ma:contentTypeScope="" ma:versionID="ea1d5906cdf149af23e9cbbb284670f6">
  <xsd:schema xmlns:xsd="http://www.w3.org/2001/XMLSchema" xmlns:xs="http://www.w3.org/2001/XMLSchema" xmlns:p="http://schemas.microsoft.com/office/2006/metadata/properties" targetNamespace="http://schemas.microsoft.com/office/2006/metadata/properties" ma:root="true" ma:fieldsID="1b05d82d297216baf5b26c55225140df">
    <xsd:element name="properties">
      <xsd:complexType>
        <xsd:sequence>
          <xsd:element name="documentManagement">
            <xsd:complexType>
              <xsd:all/>
            </xsd:complexType>
          </xsd:element>
        </xsd:sequence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1AE5BF6B-70E0-45FC-8A76-9FCA36329F87}">
  <ds:schemaRefs>
    <ds:schemaRef ds:uri="http://schemas.microsoft.com/office/2006/metadata/properties"/>
    <ds:schemaRef ds:uri="http://www.w3.org/XML/1998/namespace"/>
    <ds:schemaRef ds:uri="http://purl.org/dc/terms/"/>
    <ds:schemaRef ds:uri="http://schemas.microsoft.com/office/2006/documentManagement/types"/>
    <ds:schemaRef ds:uri="http://schemas.openxmlformats.org/package/2006/metadata/core-properties"/>
    <ds:schemaRef ds:uri="http://schemas.microsoft.com/office/infopath/2007/PartnerControls"/>
    <ds:schemaRef ds:uri="http://purl.org/dc/dcmitype/"/>
    <ds:schemaRef ds:uri="http://purl.org/dc/elements/1.1/"/>
  </ds:schemaRefs>
</ds:datastoreItem>
</file>

<file path=customXml/itemProps2.xml><?xml version="1.0" encoding="utf-8"?>
<ds:datastoreItem xmlns:ds="http://schemas.openxmlformats.org/officeDocument/2006/customXml" ds:itemID="{AAA834F7-8422-4D2D-912B-E3CDC6A4239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C1CE5C3D-D213-4FCB-BC11-2B39AE30480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  <ds:schemaRef ds:uri="http://schemas.microsoft.com/office/infopath/2007/PartnerControl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70</TotalTime>
  <Words>538</Words>
  <Application>Microsoft Office PowerPoint</Application>
  <PresentationFormat>On-screen Show (4:3)</PresentationFormat>
  <Paragraphs>127</Paragraphs>
  <Slides>15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3" baseType="lpstr">
      <vt:lpstr>Arial</vt:lpstr>
      <vt:lpstr>Calibri</vt:lpstr>
      <vt:lpstr>Garamond</vt:lpstr>
      <vt:lpstr>Helv</vt:lpstr>
      <vt:lpstr>Helvetica</vt:lpstr>
      <vt:lpstr>Times New Roman</vt:lpstr>
      <vt:lpstr>Wingdings</vt:lpstr>
      <vt:lpstr>Stream</vt:lpstr>
      <vt:lpstr>PowerPoint Presentation</vt:lpstr>
      <vt:lpstr>PowerPoint Presentation</vt:lpstr>
      <vt:lpstr>WASSENAAR ARRANGEMENT  BASIC COMMITMENTS</vt:lpstr>
      <vt:lpstr>WASSENAAR ARRANGEMENT  CURRENTLY 41 PARTICIPATING STATES</vt:lpstr>
      <vt:lpstr>PowerPoint Presentation</vt:lpstr>
      <vt:lpstr>WASSENAAR ARRANGEMENT  </vt:lpstr>
      <vt:lpstr>PowerPoint Presentation</vt:lpstr>
      <vt:lpstr>WASSENAAR ARRANGEMENT TRANSPARENCY MEASURES</vt:lpstr>
      <vt:lpstr>WASSENAAR ARRANGEMENT TRANSPARENCY MEASURES</vt:lpstr>
      <vt:lpstr> WASSENAAR ARRANGEMENT  BEST PRACTICES, ELEMENTS AND PROCEDURES</vt:lpstr>
      <vt:lpstr>WASSENAAR ARRANGEMENT  OUTREACH </vt:lpstr>
      <vt:lpstr>WASSENAAR ARRANGEMENT &amp; ARMS TRADE TREATY (ATT)</vt:lpstr>
      <vt:lpstr>WASSENAAR ARRANGEMENT OTHER WORK IN 2016</vt:lpstr>
      <vt:lpstr>www.wassenaar.org</vt:lpstr>
      <vt:lpstr>PowerPoint Presentation</vt:lpstr>
    </vt:vector>
  </TitlesOfParts>
  <Company>WA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 Griffiths</dc:creator>
  <cp:lastModifiedBy>Mark LIN (CUSTOMS)</cp:lastModifiedBy>
  <cp:revision>18</cp:revision>
  <cp:lastPrinted>2017-07-06T07:34:14Z</cp:lastPrinted>
  <dcterms:created xsi:type="dcterms:W3CDTF">2016-06-26T14:26:48Z</dcterms:created>
  <dcterms:modified xsi:type="dcterms:W3CDTF">2019-01-29T11:07:09Z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0x0101003CA567B96A872E43A632520B16F972F8</vt:lpwstr>
  </property>
</Properties>
</file>